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8" r:id="rId3"/>
    <p:sldId id="261" r:id="rId4"/>
    <p:sldId id="258" r:id="rId5"/>
    <p:sldId id="276" r:id="rId6"/>
    <p:sldId id="303" r:id="rId7"/>
    <p:sldId id="259" r:id="rId8"/>
    <p:sldId id="278" r:id="rId9"/>
    <p:sldId id="280" r:id="rId10"/>
    <p:sldId id="282" r:id="rId11"/>
    <p:sldId id="283" r:id="rId12"/>
    <p:sldId id="284" r:id="rId13"/>
    <p:sldId id="285" r:id="rId14"/>
    <p:sldId id="286" r:id="rId15"/>
    <p:sldId id="301" r:id="rId16"/>
    <p:sldId id="291" r:id="rId17"/>
    <p:sldId id="292" r:id="rId18"/>
    <p:sldId id="294" r:id="rId19"/>
    <p:sldId id="295" r:id="rId20"/>
    <p:sldId id="281" r:id="rId21"/>
    <p:sldId id="289" r:id="rId22"/>
    <p:sldId id="290" r:id="rId23"/>
    <p:sldId id="296" r:id="rId24"/>
    <p:sldId id="298" r:id="rId25"/>
    <p:sldId id="299" r:id="rId26"/>
    <p:sldId id="300" r:id="rId27"/>
    <p:sldId id="266" r:id="rId28"/>
    <p:sldId id="257" r:id="rId29"/>
    <p:sldId id="302" r:id="rId30"/>
    <p:sldId id="265" r:id="rId31"/>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Fira Sans Medium" panose="020B0604020202020204" charset="0"/>
      <p:regular r:id="rId38"/>
      <p:italic r:id="rId39"/>
    </p:embeddedFont>
    <p:embeddedFont>
      <p:font typeface="Microsoft JhengHei UI" panose="020B0604030504040204" pitchFamily="34" charset="-12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5768" userDrawn="1">
          <p15:clr>
            <a:srgbClr val="A4A3A4"/>
          </p15:clr>
        </p15:guide>
        <p15:guide id="8" orient="horz" pos="2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542"/>
    <a:srgbClr val="FF9900"/>
    <a:srgbClr val="00674B"/>
    <a:srgbClr val="00AAE1"/>
    <a:srgbClr val="131921"/>
    <a:srgbClr val="D9D9D9"/>
    <a:srgbClr val="232F3E"/>
    <a:srgbClr val="181717"/>
    <a:srgbClr val="E15436"/>
    <a:srgbClr val="05A0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283" autoAdjust="0"/>
  </p:normalViewPr>
  <p:slideViewPr>
    <p:cSldViewPr snapToGrid="0" showGuides="1">
      <p:cViewPr varScale="1">
        <p:scale>
          <a:sx n="86" d="100"/>
          <a:sy n="86" d="100"/>
        </p:scale>
        <p:origin x="450" y="120"/>
      </p:cViewPr>
      <p:guideLst>
        <p:guide orient="horz" pos="2137"/>
        <p:guide pos="3840"/>
        <p:guide pos="415"/>
        <p:guide pos="7242"/>
        <p:guide orient="horz" pos="300"/>
        <p:guide orient="horz" pos="4020"/>
        <p:guide pos="5768"/>
        <p:guide orient="horz" pos="2432"/>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2960CAF-861B-4DA5-991A-1546B2B4F195}"/>
              </a:ext>
            </a:extLst>
          </p:cNvPr>
          <p:cNvSpPr>
            <a:spLocks noGrp="1"/>
          </p:cNvSpPr>
          <p:nvPr>
            <p:ph type="pic" sz="quarter" idx="10"/>
          </p:nvPr>
        </p:nvSpPr>
        <p:spPr>
          <a:xfrm>
            <a:off x="7353299" y="1095375"/>
            <a:ext cx="3590925" cy="4667250"/>
          </a:xfrm>
          <a:custGeom>
            <a:avLst/>
            <a:gdLst>
              <a:gd name="connsiteX0" fmla="*/ 312734 w 3590925"/>
              <a:gd name="connsiteY0" fmla="*/ 0 h 4667250"/>
              <a:gd name="connsiteX1" fmla="*/ 3278191 w 3590925"/>
              <a:gd name="connsiteY1" fmla="*/ 0 h 4667250"/>
              <a:gd name="connsiteX2" fmla="*/ 3590925 w 3590925"/>
              <a:gd name="connsiteY2" fmla="*/ 312734 h 4667250"/>
              <a:gd name="connsiteX3" fmla="*/ 3590925 w 3590925"/>
              <a:gd name="connsiteY3" fmla="*/ 4354516 h 4667250"/>
              <a:gd name="connsiteX4" fmla="*/ 3278191 w 3590925"/>
              <a:gd name="connsiteY4" fmla="*/ 4667250 h 4667250"/>
              <a:gd name="connsiteX5" fmla="*/ 312734 w 3590925"/>
              <a:gd name="connsiteY5" fmla="*/ 4667250 h 4667250"/>
              <a:gd name="connsiteX6" fmla="*/ 0 w 3590925"/>
              <a:gd name="connsiteY6" fmla="*/ 4354516 h 4667250"/>
              <a:gd name="connsiteX7" fmla="*/ 0 w 3590925"/>
              <a:gd name="connsiteY7" fmla="*/ 312734 h 4667250"/>
              <a:gd name="connsiteX8" fmla="*/ 312734 w 3590925"/>
              <a:gd name="connsiteY8" fmla="*/ 0 h 466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925" h="4667250">
                <a:moveTo>
                  <a:pt x="312734" y="0"/>
                </a:moveTo>
                <a:lnTo>
                  <a:pt x="3278191" y="0"/>
                </a:lnTo>
                <a:cubicBezTo>
                  <a:pt x="3450909" y="0"/>
                  <a:pt x="3590925" y="140016"/>
                  <a:pt x="3590925" y="312734"/>
                </a:cubicBezTo>
                <a:lnTo>
                  <a:pt x="3590925" y="4354516"/>
                </a:lnTo>
                <a:cubicBezTo>
                  <a:pt x="3590925" y="4527234"/>
                  <a:pt x="3450909" y="4667250"/>
                  <a:pt x="3278191" y="4667250"/>
                </a:cubicBezTo>
                <a:lnTo>
                  <a:pt x="312734" y="4667250"/>
                </a:lnTo>
                <a:cubicBezTo>
                  <a:pt x="140016" y="4667250"/>
                  <a:pt x="0" y="4527234"/>
                  <a:pt x="0" y="4354516"/>
                </a:cubicBezTo>
                <a:lnTo>
                  <a:pt x="0" y="312734"/>
                </a:lnTo>
                <a:cubicBezTo>
                  <a:pt x="0" y="140016"/>
                  <a:pt x="140016" y="0"/>
                  <a:pt x="31273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7F81A14-FB9F-46B7-B6FB-EA02364F7CFE}"/>
              </a:ext>
            </a:extLst>
          </p:cNvPr>
          <p:cNvSpPr>
            <a:spLocks noGrp="1"/>
          </p:cNvSpPr>
          <p:nvPr>
            <p:ph type="pic" sz="quarter" idx="10"/>
          </p:nvPr>
        </p:nvSpPr>
        <p:spPr>
          <a:xfrm>
            <a:off x="1089025" y="1937268"/>
            <a:ext cx="5206611" cy="3349690"/>
          </a:xfrm>
          <a:custGeom>
            <a:avLst/>
            <a:gdLst>
              <a:gd name="connsiteX0" fmla="*/ 139180 w 5206611"/>
              <a:gd name="connsiteY0" fmla="*/ 0 h 3349690"/>
              <a:gd name="connsiteX1" fmla="*/ 5067431 w 5206611"/>
              <a:gd name="connsiteY1" fmla="*/ 0 h 3349690"/>
              <a:gd name="connsiteX2" fmla="*/ 5206611 w 5206611"/>
              <a:gd name="connsiteY2" fmla="*/ 139180 h 3349690"/>
              <a:gd name="connsiteX3" fmla="*/ 5206611 w 5206611"/>
              <a:gd name="connsiteY3" fmla="*/ 3210510 h 3349690"/>
              <a:gd name="connsiteX4" fmla="*/ 5067431 w 5206611"/>
              <a:gd name="connsiteY4" fmla="*/ 3349690 h 3349690"/>
              <a:gd name="connsiteX5" fmla="*/ 139180 w 5206611"/>
              <a:gd name="connsiteY5" fmla="*/ 3349690 h 3349690"/>
              <a:gd name="connsiteX6" fmla="*/ 0 w 5206611"/>
              <a:gd name="connsiteY6" fmla="*/ 3210510 h 3349690"/>
              <a:gd name="connsiteX7" fmla="*/ 0 w 5206611"/>
              <a:gd name="connsiteY7" fmla="*/ 139180 h 3349690"/>
              <a:gd name="connsiteX8" fmla="*/ 139180 w 5206611"/>
              <a:gd name="connsiteY8" fmla="*/ 0 h 334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6611" h="3349690">
                <a:moveTo>
                  <a:pt x="139180" y="0"/>
                </a:moveTo>
                <a:lnTo>
                  <a:pt x="5067431" y="0"/>
                </a:lnTo>
                <a:cubicBezTo>
                  <a:pt x="5144298" y="0"/>
                  <a:pt x="5206611" y="62313"/>
                  <a:pt x="5206611" y="139180"/>
                </a:cubicBezTo>
                <a:lnTo>
                  <a:pt x="5206611" y="3210510"/>
                </a:lnTo>
                <a:cubicBezTo>
                  <a:pt x="5206611" y="3287377"/>
                  <a:pt x="5144298" y="3349690"/>
                  <a:pt x="5067431" y="3349690"/>
                </a:cubicBezTo>
                <a:lnTo>
                  <a:pt x="139180" y="3349690"/>
                </a:lnTo>
                <a:cubicBezTo>
                  <a:pt x="62313" y="3349690"/>
                  <a:pt x="0" y="3287377"/>
                  <a:pt x="0" y="3210510"/>
                </a:cubicBezTo>
                <a:lnTo>
                  <a:pt x="0" y="139180"/>
                </a:lnTo>
                <a:cubicBezTo>
                  <a:pt x="0" y="62313"/>
                  <a:pt x="62313" y="0"/>
                  <a:pt x="139180"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6FE1E317-8122-4D45-8E3E-80072EC743BF}"/>
              </a:ext>
            </a:extLst>
          </p:cNvPr>
          <p:cNvSpPr>
            <a:spLocks noGrp="1"/>
          </p:cNvSpPr>
          <p:nvPr>
            <p:ph type="pic" sz="quarter" idx="11"/>
          </p:nvPr>
        </p:nvSpPr>
        <p:spPr>
          <a:xfrm>
            <a:off x="5781160" y="2620011"/>
            <a:ext cx="1427728" cy="2933647"/>
          </a:xfrm>
          <a:custGeom>
            <a:avLst/>
            <a:gdLst>
              <a:gd name="connsiteX0" fmla="*/ 187889 w 1427728"/>
              <a:gd name="connsiteY0" fmla="*/ 0 h 2933647"/>
              <a:gd name="connsiteX1" fmla="*/ 1239839 w 1427728"/>
              <a:gd name="connsiteY1" fmla="*/ 0 h 2933647"/>
              <a:gd name="connsiteX2" fmla="*/ 1427728 w 1427728"/>
              <a:gd name="connsiteY2" fmla="*/ 187889 h 2933647"/>
              <a:gd name="connsiteX3" fmla="*/ 1427728 w 1427728"/>
              <a:gd name="connsiteY3" fmla="*/ 2745758 h 2933647"/>
              <a:gd name="connsiteX4" fmla="*/ 1239839 w 1427728"/>
              <a:gd name="connsiteY4" fmla="*/ 2933647 h 2933647"/>
              <a:gd name="connsiteX5" fmla="*/ 187889 w 1427728"/>
              <a:gd name="connsiteY5" fmla="*/ 2933647 h 2933647"/>
              <a:gd name="connsiteX6" fmla="*/ 0 w 1427728"/>
              <a:gd name="connsiteY6" fmla="*/ 2745758 h 2933647"/>
              <a:gd name="connsiteX7" fmla="*/ 0 w 1427728"/>
              <a:gd name="connsiteY7" fmla="*/ 187889 h 2933647"/>
              <a:gd name="connsiteX8" fmla="*/ 187889 w 1427728"/>
              <a:gd name="connsiteY8" fmla="*/ 0 h 293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7728" h="2933647">
                <a:moveTo>
                  <a:pt x="187889" y="0"/>
                </a:moveTo>
                <a:lnTo>
                  <a:pt x="1239839" y="0"/>
                </a:lnTo>
                <a:cubicBezTo>
                  <a:pt x="1343607" y="0"/>
                  <a:pt x="1427728" y="84121"/>
                  <a:pt x="1427728" y="187889"/>
                </a:cubicBezTo>
                <a:lnTo>
                  <a:pt x="1427728" y="2745758"/>
                </a:lnTo>
                <a:cubicBezTo>
                  <a:pt x="1427728" y="2849526"/>
                  <a:pt x="1343607" y="2933647"/>
                  <a:pt x="1239839" y="2933647"/>
                </a:cubicBezTo>
                <a:lnTo>
                  <a:pt x="187889" y="2933647"/>
                </a:lnTo>
                <a:cubicBezTo>
                  <a:pt x="84121" y="2933647"/>
                  <a:pt x="0" y="2849526"/>
                  <a:pt x="0" y="2745758"/>
                </a:cubicBezTo>
                <a:lnTo>
                  <a:pt x="0" y="187889"/>
                </a:lnTo>
                <a:cubicBezTo>
                  <a:pt x="0" y="84121"/>
                  <a:pt x="84121" y="0"/>
                  <a:pt x="187889"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26-12-2023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26-12-2023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sp>
        <p:nvSpPr>
          <p:cNvPr id="6" name="Graphic 4">
            <a:extLst>
              <a:ext uri="{FF2B5EF4-FFF2-40B4-BE49-F238E27FC236}">
                <a16:creationId xmlns:a16="http://schemas.microsoft.com/office/drawing/2014/main" id="{834BA1D4-0C72-474A-83FF-2D1B207A407E}"/>
              </a:ext>
            </a:extLst>
          </p:cNvPr>
          <p:cNvSpPr/>
          <p:nvPr/>
        </p:nvSpPr>
        <p:spPr>
          <a:xfrm rot="2476041">
            <a:off x="-1505993"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2192543"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5" name="Graphic 11">
            <a:extLst>
              <a:ext uri="{FF2B5EF4-FFF2-40B4-BE49-F238E27FC236}">
                <a16:creationId xmlns:a16="http://schemas.microsoft.com/office/drawing/2014/main" id="{22B03510-4CF1-46CA-BE80-1E37CD0837F6}"/>
              </a:ext>
            </a:extLst>
          </p:cNvPr>
          <p:cNvSpPr/>
          <p:nvPr/>
        </p:nvSpPr>
        <p:spPr>
          <a:xfrm rot="8901965">
            <a:off x="2258794"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dirty="0"/>
          </a:p>
        </p:txBody>
      </p:sp>
      <p:grpSp>
        <p:nvGrpSpPr>
          <p:cNvPr id="11" name="Group 10">
            <a:extLst>
              <a:ext uri="{FF2B5EF4-FFF2-40B4-BE49-F238E27FC236}">
                <a16:creationId xmlns:a16="http://schemas.microsoft.com/office/drawing/2014/main" id="{92F95643-E100-E27E-7833-07200BFD8A19}"/>
              </a:ext>
            </a:extLst>
          </p:cNvPr>
          <p:cNvGrpSpPr/>
          <p:nvPr/>
        </p:nvGrpSpPr>
        <p:grpSpPr>
          <a:xfrm>
            <a:off x="2540176" y="1945835"/>
            <a:ext cx="8401048" cy="3016127"/>
            <a:chOff x="4537711" y="23685"/>
            <a:chExt cx="7830263" cy="2992112"/>
          </a:xfrm>
        </p:grpSpPr>
        <p:sp>
          <p:nvSpPr>
            <p:cNvPr id="4" name="Rectangle 3">
              <a:extLst>
                <a:ext uri="{FF2B5EF4-FFF2-40B4-BE49-F238E27FC236}">
                  <a16:creationId xmlns:a16="http://schemas.microsoft.com/office/drawing/2014/main" id="{A42A95A1-E446-388F-6F87-FE4696472E0B}"/>
                </a:ext>
              </a:extLst>
            </p:cNvPr>
            <p:cNvSpPr/>
            <p:nvPr/>
          </p:nvSpPr>
          <p:spPr>
            <a:xfrm>
              <a:off x="5796586" y="143217"/>
              <a:ext cx="5109210" cy="20275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6D182DBF-F372-A850-8B2A-B1545EF23732}"/>
                </a:ext>
              </a:extLst>
            </p:cNvPr>
            <p:cNvGrpSpPr/>
            <p:nvPr/>
          </p:nvGrpSpPr>
          <p:grpSpPr>
            <a:xfrm>
              <a:off x="4537711" y="23685"/>
              <a:ext cx="7830263" cy="1825599"/>
              <a:chOff x="4361736" y="268402"/>
              <a:chExt cx="7830263" cy="1825599"/>
            </a:xfrm>
          </p:grpSpPr>
          <p:sp>
            <p:nvSpPr>
              <p:cNvPr id="24" name="TextBox 23">
                <a:extLst>
                  <a:ext uri="{FF2B5EF4-FFF2-40B4-BE49-F238E27FC236}">
                    <a16:creationId xmlns:a16="http://schemas.microsoft.com/office/drawing/2014/main" id="{CC9BD28D-55F8-486A-9F93-D3268DEDBC31}"/>
                  </a:ext>
                </a:extLst>
              </p:cNvPr>
              <p:cNvSpPr txBox="1"/>
              <p:nvPr/>
            </p:nvSpPr>
            <p:spPr>
              <a:xfrm>
                <a:off x="4361736" y="268402"/>
                <a:ext cx="7830263" cy="1503566"/>
              </a:xfrm>
              <a:prstGeom prst="rect">
                <a:avLst/>
              </a:prstGeom>
              <a:noFill/>
            </p:spPr>
            <p:txBody>
              <a:bodyPr wrap="square" rtlCol="0">
                <a:spAutoFit/>
              </a:bodyPr>
              <a:lstStyle/>
              <a:p>
                <a:pPr algn="ctr"/>
                <a:r>
                  <a:rPr lang="en-IN" sz="8800" dirty="0">
                    <a:latin typeface="Fira Sans Medium" panose="020B0603050000020004" pitchFamily="34" charset="0"/>
                  </a:rPr>
                  <a:t>Amazon </a:t>
                </a:r>
                <a:endParaRPr lang="en-IN" sz="7200" dirty="0">
                  <a:latin typeface="Fira Sans Medium" panose="020B0603050000020004" pitchFamily="34" charset="0"/>
                </a:endParaRPr>
              </a:p>
            </p:txBody>
          </p:sp>
          <p:grpSp>
            <p:nvGrpSpPr>
              <p:cNvPr id="8" name="Group 7">
                <a:extLst>
                  <a:ext uri="{FF2B5EF4-FFF2-40B4-BE49-F238E27FC236}">
                    <a16:creationId xmlns:a16="http://schemas.microsoft.com/office/drawing/2014/main" id="{EDDA832C-0B8E-44C3-8812-0B0115BD3728}"/>
                  </a:ext>
                </a:extLst>
              </p:cNvPr>
              <p:cNvGrpSpPr/>
              <p:nvPr/>
            </p:nvGrpSpPr>
            <p:grpSpPr>
              <a:xfrm>
                <a:off x="6444168" y="1531397"/>
                <a:ext cx="3604544" cy="562604"/>
                <a:chOff x="7308464" y="-1563750"/>
                <a:chExt cx="6874706" cy="1245537"/>
              </a:xfrm>
              <a:solidFill>
                <a:srgbClr val="FF9900"/>
              </a:solidFill>
            </p:grpSpPr>
            <p:sp>
              <p:nvSpPr>
                <p:cNvPr id="9" name="Freeform: Shape 8">
                  <a:extLst>
                    <a:ext uri="{FF2B5EF4-FFF2-40B4-BE49-F238E27FC236}">
                      <a16:creationId xmlns:a16="http://schemas.microsoft.com/office/drawing/2014/main" id="{E72E5EF1-F411-425A-A90F-C84961599327}"/>
                    </a:ext>
                  </a:extLst>
                </p:cNvPr>
                <p:cNvSpPr/>
                <p:nvPr/>
              </p:nvSpPr>
              <p:spPr>
                <a:xfrm>
                  <a:off x="7308464" y="-1563750"/>
                  <a:ext cx="6527187" cy="1245537"/>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dirty="0"/>
                </a:p>
              </p:txBody>
            </p:sp>
            <p:sp>
              <p:nvSpPr>
                <p:cNvPr id="10" name="Freeform: Shape 9">
                  <a:extLst>
                    <a:ext uri="{FF2B5EF4-FFF2-40B4-BE49-F238E27FC236}">
                      <a16:creationId xmlns:a16="http://schemas.microsoft.com/office/drawing/2014/main" id="{036A53D7-29B1-45C8-9FA1-87C9D13A5BE1}"/>
                    </a:ext>
                  </a:extLst>
                </p:cNvPr>
                <p:cNvSpPr/>
                <p:nvPr/>
              </p:nvSpPr>
              <p:spPr>
                <a:xfrm>
                  <a:off x="13410134" y="-1563750"/>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dirty="0"/>
                </a:p>
              </p:txBody>
            </p:sp>
          </p:grpSp>
        </p:grpSp>
        <p:sp>
          <p:nvSpPr>
            <p:cNvPr id="3" name="TextBox 2">
              <a:extLst>
                <a:ext uri="{FF2B5EF4-FFF2-40B4-BE49-F238E27FC236}">
                  <a16:creationId xmlns:a16="http://schemas.microsoft.com/office/drawing/2014/main" id="{B544D5DE-F342-7ADD-D420-751813E2A00F}"/>
                </a:ext>
              </a:extLst>
            </p:cNvPr>
            <p:cNvSpPr txBox="1"/>
            <p:nvPr/>
          </p:nvSpPr>
          <p:spPr>
            <a:xfrm>
              <a:off x="4761081" y="2252482"/>
              <a:ext cx="7241085" cy="763315"/>
            </a:xfrm>
            <a:prstGeom prst="rect">
              <a:avLst/>
            </a:prstGeom>
            <a:noFill/>
          </p:spPr>
          <p:txBody>
            <a:bodyPr wrap="none" rtlCol="0">
              <a:spAutoFit/>
            </a:bodyPr>
            <a:lstStyle/>
            <a:p>
              <a:r>
                <a:rPr lang="en-US" sz="4400" dirty="0"/>
                <a:t>Sales Women-wear Data Analysis</a:t>
              </a:r>
            </a:p>
          </p:txBody>
        </p:sp>
      </p:grpSp>
      <p:sp>
        <p:nvSpPr>
          <p:cNvPr id="7" name="TextBox 6">
            <a:extLst>
              <a:ext uri="{FF2B5EF4-FFF2-40B4-BE49-F238E27FC236}">
                <a16:creationId xmlns:a16="http://schemas.microsoft.com/office/drawing/2014/main" id="{ED06F177-851A-2C6B-D8D9-891BF57181B6}"/>
              </a:ext>
            </a:extLst>
          </p:cNvPr>
          <p:cNvSpPr txBox="1"/>
          <p:nvPr/>
        </p:nvSpPr>
        <p:spPr>
          <a:xfrm>
            <a:off x="455832" y="6106682"/>
            <a:ext cx="5860963" cy="584775"/>
          </a:xfrm>
          <a:prstGeom prst="rect">
            <a:avLst/>
          </a:prstGeom>
          <a:noFill/>
        </p:spPr>
        <p:txBody>
          <a:bodyPr wrap="none" rtlCol="0">
            <a:spAutoFit/>
          </a:bodyPr>
          <a:lstStyle/>
          <a:p>
            <a:r>
              <a:rPr lang="en-US" sz="3200" dirty="0"/>
              <a:t>Presentation by Rajnish </a:t>
            </a:r>
            <a:r>
              <a:rPr lang="en-US" sz="3200" dirty="0" err="1"/>
              <a:t>Komalwar</a:t>
            </a:r>
            <a:endParaRPr lang="en-US" sz="3200" dirty="0"/>
          </a:p>
        </p:txBody>
      </p:sp>
    </p:spTree>
    <p:extLst>
      <p:ext uri="{BB962C8B-B14F-4D97-AF65-F5344CB8AC3E}">
        <p14:creationId xmlns:p14="http://schemas.microsoft.com/office/powerpoint/2010/main" val="141615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830997"/>
          </a:xfrm>
          <a:prstGeom prst="rect">
            <a:avLst/>
          </a:prstGeom>
          <a:noFill/>
        </p:spPr>
        <p:txBody>
          <a:bodyPr wrap="square" rtlCol="0">
            <a:spAutoFit/>
          </a:bodyPr>
          <a:lstStyle/>
          <a:p>
            <a:r>
              <a:rPr lang="en-US" sz="2400" b="0" i="0" dirty="0">
                <a:solidFill>
                  <a:srgbClr val="374151"/>
                </a:solidFill>
                <a:effectLst/>
                <a:latin typeface="Söhne"/>
              </a:rPr>
              <a:t> Explore any correlation between the quantity of items ordered and their respective prices.</a:t>
            </a:r>
          </a:p>
          <a:p>
            <a:endParaRPr lang="en-IN" sz="2400" dirty="0">
              <a:latin typeface="Fira Sans Medium" panose="020B0603050000020004" pitchFamily="34" charset="0"/>
            </a:endParaRPr>
          </a:p>
        </p:txBody>
      </p:sp>
      <p:graphicFrame>
        <p:nvGraphicFramePr>
          <p:cNvPr id="14" name="Table 13">
            <a:extLst>
              <a:ext uri="{FF2B5EF4-FFF2-40B4-BE49-F238E27FC236}">
                <a16:creationId xmlns:a16="http://schemas.microsoft.com/office/drawing/2014/main" id="{0731EB74-2981-2C08-4B79-BA1185004C56}"/>
              </a:ext>
            </a:extLst>
          </p:cNvPr>
          <p:cNvGraphicFramePr>
            <a:graphicFrameLocks noGrp="1"/>
          </p:cNvGraphicFramePr>
          <p:nvPr>
            <p:extLst>
              <p:ext uri="{D42A27DB-BD31-4B8C-83A1-F6EECF244321}">
                <p14:modId xmlns:p14="http://schemas.microsoft.com/office/powerpoint/2010/main" val="3878934473"/>
              </p:ext>
            </p:extLst>
          </p:nvPr>
        </p:nvGraphicFramePr>
        <p:xfrm>
          <a:off x="502207" y="814882"/>
          <a:ext cx="11241824" cy="5764712"/>
        </p:xfrm>
        <a:graphic>
          <a:graphicData uri="http://schemas.openxmlformats.org/drawingml/2006/table">
            <a:tbl>
              <a:tblPr firstRow="1" bandRow="1">
                <a:tableStyleId>{5C22544A-7EE6-4342-B048-85BDC9FD1C3A}</a:tableStyleId>
              </a:tblPr>
              <a:tblGrid>
                <a:gridCol w="5251315">
                  <a:extLst>
                    <a:ext uri="{9D8B030D-6E8A-4147-A177-3AD203B41FA5}">
                      <a16:colId xmlns:a16="http://schemas.microsoft.com/office/drawing/2014/main" val="2577548077"/>
                    </a:ext>
                  </a:extLst>
                </a:gridCol>
                <a:gridCol w="5990509">
                  <a:extLst>
                    <a:ext uri="{9D8B030D-6E8A-4147-A177-3AD203B41FA5}">
                      <a16:colId xmlns:a16="http://schemas.microsoft.com/office/drawing/2014/main" val="3995065741"/>
                    </a:ext>
                  </a:extLst>
                </a:gridCol>
              </a:tblGrid>
              <a:tr h="625298">
                <a:tc>
                  <a:txBody>
                    <a:bodyPr/>
                    <a:lstStyle/>
                    <a:p>
                      <a:r>
                        <a:rPr lang="en-US" dirty="0"/>
                        <a:t>                     Histogram of order amount</a:t>
                      </a:r>
                    </a:p>
                  </a:txBody>
                  <a:tcPr>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Scatter plot between Amount and Quantity</a:t>
                      </a:r>
                    </a:p>
                    <a:p>
                      <a:endParaRPr lang="en-US" dirty="0"/>
                    </a:p>
                  </a:txBody>
                  <a:tcPr>
                    <a:solidFill>
                      <a:schemeClr val="tx1">
                        <a:lumMod val="75000"/>
                        <a:lumOff val="25000"/>
                      </a:schemeClr>
                    </a:solidFill>
                  </a:tcPr>
                </a:tc>
                <a:extLst>
                  <a:ext uri="{0D108BD9-81ED-4DB2-BD59-A6C34878D82A}">
                    <a16:rowId xmlns:a16="http://schemas.microsoft.com/office/drawing/2014/main" val="3776226262"/>
                  </a:ext>
                </a:extLst>
              </a:tr>
              <a:tr h="5124632">
                <a:tc>
                  <a:txBody>
                    <a:bodyPr/>
                    <a:lstStyle/>
                    <a:p>
                      <a:endParaRPr lang="en-US" dirty="0"/>
                    </a:p>
                  </a:txBody>
                  <a:tcPr>
                    <a:solidFill>
                      <a:srgbClr val="FFA542"/>
                    </a:solidFill>
                  </a:tcPr>
                </a:tc>
                <a:tc>
                  <a:txBody>
                    <a:bodyPr/>
                    <a:lstStyle/>
                    <a:p>
                      <a:endParaRPr lang="en-US" dirty="0"/>
                    </a:p>
                  </a:txBody>
                  <a:tcPr>
                    <a:solidFill>
                      <a:srgbClr val="FFA542"/>
                    </a:solidFill>
                  </a:tcPr>
                </a:tc>
                <a:extLst>
                  <a:ext uri="{0D108BD9-81ED-4DB2-BD59-A6C34878D82A}">
                    <a16:rowId xmlns:a16="http://schemas.microsoft.com/office/drawing/2014/main" val="3559315226"/>
                  </a:ext>
                </a:extLst>
              </a:tr>
            </a:tbl>
          </a:graphicData>
        </a:graphic>
      </p:graphicFrame>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810888" y="295055"/>
            <a:ext cx="2302880" cy="12005710"/>
          </a:xfrm>
          <a:prstGeom prst="rect">
            <a:avLst/>
          </a:prstGeom>
        </p:spPr>
      </p:pic>
      <p:pic>
        <p:nvPicPr>
          <p:cNvPr id="3" name="Picture 2">
            <a:extLst>
              <a:ext uri="{FF2B5EF4-FFF2-40B4-BE49-F238E27FC236}">
                <a16:creationId xmlns:a16="http://schemas.microsoft.com/office/drawing/2014/main" id="{5BE7980C-6742-5C02-EDFA-375FAE4BD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92" y="1471830"/>
            <a:ext cx="5062045" cy="3914340"/>
          </a:xfrm>
          <a:prstGeom prst="rect">
            <a:avLst/>
          </a:prstGeom>
        </p:spPr>
      </p:pic>
      <p:pic>
        <p:nvPicPr>
          <p:cNvPr id="6" name="Picture 5">
            <a:extLst>
              <a:ext uri="{FF2B5EF4-FFF2-40B4-BE49-F238E27FC236}">
                <a16:creationId xmlns:a16="http://schemas.microsoft.com/office/drawing/2014/main" id="{B3D6B56C-561C-DA9E-CD81-FEE8BA63B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790" y="1492609"/>
            <a:ext cx="5822003" cy="3893561"/>
          </a:xfrm>
          <a:prstGeom prst="rect">
            <a:avLst/>
          </a:prstGeom>
        </p:spPr>
      </p:pic>
      <p:sp>
        <p:nvSpPr>
          <p:cNvPr id="16" name="TextBox 15">
            <a:extLst>
              <a:ext uri="{FF2B5EF4-FFF2-40B4-BE49-F238E27FC236}">
                <a16:creationId xmlns:a16="http://schemas.microsoft.com/office/drawing/2014/main" id="{FC0AC0E7-9F37-A241-B39A-D0970CE13B32}"/>
              </a:ext>
            </a:extLst>
          </p:cNvPr>
          <p:cNvSpPr txBox="1"/>
          <p:nvPr/>
        </p:nvSpPr>
        <p:spPr>
          <a:xfrm>
            <a:off x="5944607" y="5388271"/>
            <a:ext cx="4999532" cy="646331"/>
          </a:xfrm>
          <a:prstGeom prst="rect">
            <a:avLst/>
          </a:prstGeom>
          <a:noFill/>
        </p:spPr>
        <p:txBody>
          <a:bodyPr wrap="square" rtlCol="0">
            <a:spAutoFit/>
          </a:bodyPr>
          <a:lstStyle/>
          <a:p>
            <a:pPr marL="342900" indent="-342900">
              <a:buAutoNum type="arabicPeriod"/>
            </a:pPr>
            <a:r>
              <a:rPr lang="en-US" dirty="0"/>
              <a:t>We can see there is a small positive correlation between amount and quantity.</a:t>
            </a:r>
          </a:p>
        </p:txBody>
      </p:sp>
      <p:sp>
        <p:nvSpPr>
          <p:cNvPr id="13" name="TextBox 12">
            <a:extLst>
              <a:ext uri="{FF2B5EF4-FFF2-40B4-BE49-F238E27FC236}">
                <a16:creationId xmlns:a16="http://schemas.microsoft.com/office/drawing/2014/main" id="{46839E3C-0D54-56B4-A147-ABB015B7FEFC}"/>
              </a:ext>
            </a:extLst>
          </p:cNvPr>
          <p:cNvSpPr txBox="1"/>
          <p:nvPr/>
        </p:nvSpPr>
        <p:spPr>
          <a:xfrm>
            <a:off x="597595" y="5404690"/>
            <a:ext cx="4999532" cy="923330"/>
          </a:xfrm>
          <a:prstGeom prst="rect">
            <a:avLst/>
          </a:prstGeom>
          <a:noFill/>
        </p:spPr>
        <p:txBody>
          <a:bodyPr wrap="square" rtlCol="0">
            <a:spAutoFit/>
          </a:bodyPr>
          <a:lstStyle/>
          <a:p>
            <a:pPr marL="342900" indent="-342900">
              <a:buAutoNum type="arabicPeriod"/>
            </a:pPr>
            <a:r>
              <a:rPr lang="en-US" dirty="0"/>
              <a:t>The above histogram shows the concentration of the order amount, it is concentrated around 400-600 price amount.</a:t>
            </a:r>
          </a:p>
        </p:txBody>
      </p:sp>
      <p:sp>
        <p:nvSpPr>
          <p:cNvPr id="15" name="TextBox 14">
            <a:extLst>
              <a:ext uri="{FF2B5EF4-FFF2-40B4-BE49-F238E27FC236}">
                <a16:creationId xmlns:a16="http://schemas.microsoft.com/office/drawing/2014/main" id="{83B99F16-41B2-2C7E-3BEA-8D4EFD7C4538}"/>
              </a:ext>
            </a:extLst>
          </p:cNvPr>
          <p:cNvSpPr txBox="1"/>
          <p:nvPr/>
        </p:nvSpPr>
        <p:spPr>
          <a:xfrm>
            <a:off x="5895097" y="5961094"/>
            <a:ext cx="5378786" cy="369332"/>
          </a:xfrm>
          <a:prstGeom prst="rect">
            <a:avLst/>
          </a:prstGeom>
          <a:noFill/>
        </p:spPr>
        <p:txBody>
          <a:bodyPr wrap="square" rtlCol="0">
            <a:spAutoFit/>
          </a:bodyPr>
          <a:lstStyle/>
          <a:p>
            <a:pPr marL="342900" indent="-342900">
              <a:buAutoNum type="arabicPeriod"/>
            </a:pPr>
            <a:r>
              <a:rPr lang="en-US" dirty="0"/>
              <a:t>Correlation between Amount and Quantity is 0.66.</a:t>
            </a:r>
          </a:p>
        </p:txBody>
      </p:sp>
    </p:spTree>
    <p:extLst>
      <p:ext uri="{BB962C8B-B14F-4D97-AF65-F5344CB8AC3E}">
        <p14:creationId xmlns:p14="http://schemas.microsoft.com/office/powerpoint/2010/main" val="387110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954107"/>
          </a:xfrm>
          <a:prstGeom prst="rect">
            <a:avLst/>
          </a:prstGeom>
          <a:noFill/>
        </p:spPr>
        <p:txBody>
          <a:bodyPr wrap="square" rtlCol="0">
            <a:spAutoFit/>
          </a:bodyPr>
          <a:lstStyle/>
          <a:p>
            <a:pPr algn="l"/>
            <a:r>
              <a:rPr lang="en-US" sz="3200" b="0" i="0" dirty="0">
                <a:solidFill>
                  <a:srgbClr val="374151"/>
                </a:solidFill>
                <a:effectLst/>
                <a:latin typeface="Söhne"/>
              </a:rPr>
              <a:t> Identify the most prevalent delivery cities in the dataset.</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13" name="TextBox 12">
            <a:extLst>
              <a:ext uri="{FF2B5EF4-FFF2-40B4-BE49-F238E27FC236}">
                <a16:creationId xmlns:a16="http://schemas.microsoft.com/office/drawing/2014/main" id="{46839E3C-0D54-56B4-A147-ABB015B7FEFC}"/>
              </a:ext>
            </a:extLst>
          </p:cNvPr>
          <p:cNvSpPr txBox="1"/>
          <p:nvPr/>
        </p:nvSpPr>
        <p:spPr>
          <a:xfrm>
            <a:off x="597595" y="5404690"/>
            <a:ext cx="4999532" cy="923330"/>
          </a:xfrm>
          <a:prstGeom prst="rect">
            <a:avLst/>
          </a:prstGeom>
          <a:noFill/>
        </p:spPr>
        <p:txBody>
          <a:bodyPr wrap="square" rtlCol="0">
            <a:spAutoFit/>
          </a:bodyPr>
          <a:lstStyle/>
          <a:p>
            <a:pPr marL="342900" indent="-342900">
              <a:buAutoNum type="arabicPeriod"/>
            </a:pPr>
            <a:r>
              <a:rPr lang="en-US" dirty="0"/>
              <a:t>The above histogram shows the concentration of the order amount, it is concentrated around 400-600 price amount.</a:t>
            </a:r>
          </a:p>
        </p:txBody>
      </p:sp>
      <p:sp>
        <p:nvSpPr>
          <p:cNvPr id="15" name="TextBox 14">
            <a:extLst>
              <a:ext uri="{FF2B5EF4-FFF2-40B4-BE49-F238E27FC236}">
                <a16:creationId xmlns:a16="http://schemas.microsoft.com/office/drawing/2014/main" id="{83B99F16-41B2-2C7E-3BEA-8D4EFD7C4538}"/>
              </a:ext>
            </a:extLst>
          </p:cNvPr>
          <p:cNvSpPr txBox="1"/>
          <p:nvPr/>
        </p:nvSpPr>
        <p:spPr>
          <a:xfrm>
            <a:off x="7429168" y="2189194"/>
            <a:ext cx="5378786" cy="2585323"/>
          </a:xfrm>
          <a:prstGeom prst="rect">
            <a:avLst/>
          </a:prstGeom>
          <a:noFill/>
        </p:spPr>
        <p:txBody>
          <a:bodyPr wrap="square" rtlCol="0">
            <a:spAutoFit/>
          </a:bodyPr>
          <a:lstStyle/>
          <a:p>
            <a:pPr marL="342900" indent="-342900">
              <a:buAutoNum type="arabicPeriod"/>
            </a:pPr>
            <a:r>
              <a:rPr lang="en-US" dirty="0"/>
              <a:t>The pie chart shows the prevalent city where </a:t>
            </a:r>
          </a:p>
          <a:p>
            <a:r>
              <a:rPr lang="en-US" dirty="0"/>
              <a:t>       orders come from.</a:t>
            </a:r>
          </a:p>
          <a:p>
            <a:pPr marL="342900" indent="-342900">
              <a:buAutoNum type="arabicPeriod"/>
            </a:pPr>
            <a:endParaRPr lang="en-US" dirty="0"/>
          </a:p>
          <a:p>
            <a:pPr marL="342900" indent="-342900">
              <a:buAutoNum type="arabicPeriod"/>
            </a:pPr>
            <a:r>
              <a:rPr lang="en-US" dirty="0"/>
              <a:t>Bengaluru, Hyderabad and New Delhi are the </a:t>
            </a:r>
          </a:p>
          <a:p>
            <a:r>
              <a:rPr lang="en-US" dirty="0"/>
              <a:t>       leading customer base.</a:t>
            </a:r>
          </a:p>
          <a:p>
            <a:endParaRPr lang="en-US" dirty="0"/>
          </a:p>
          <a:p>
            <a:r>
              <a:rPr lang="en-US" dirty="0"/>
              <a:t>3. Marketing Strategy should be adjusted so that </a:t>
            </a:r>
          </a:p>
          <a:p>
            <a:r>
              <a:rPr lang="en-US" dirty="0"/>
              <a:t>    other city’s customer also increase there order </a:t>
            </a:r>
          </a:p>
          <a:p>
            <a:r>
              <a:rPr lang="en-US" dirty="0"/>
              <a:t>    size.</a:t>
            </a:r>
          </a:p>
        </p:txBody>
      </p:sp>
      <p:graphicFrame>
        <p:nvGraphicFramePr>
          <p:cNvPr id="5" name="Table 4">
            <a:extLst>
              <a:ext uri="{FF2B5EF4-FFF2-40B4-BE49-F238E27FC236}">
                <a16:creationId xmlns:a16="http://schemas.microsoft.com/office/drawing/2014/main" id="{F73F972E-3EC0-FC13-436B-909B4722F6DE}"/>
              </a:ext>
            </a:extLst>
          </p:cNvPr>
          <p:cNvGraphicFramePr>
            <a:graphicFrameLocks noGrp="1"/>
          </p:cNvGraphicFramePr>
          <p:nvPr>
            <p:extLst>
              <p:ext uri="{D42A27DB-BD31-4B8C-83A1-F6EECF244321}">
                <p14:modId xmlns:p14="http://schemas.microsoft.com/office/powerpoint/2010/main" val="1784829108"/>
              </p:ext>
            </p:extLst>
          </p:nvPr>
        </p:nvGraphicFramePr>
        <p:xfrm>
          <a:off x="597595" y="911795"/>
          <a:ext cx="6831573" cy="5870942"/>
        </p:xfrm>
        <a:graphic>
          <a:graphicData uri="http://schemas.openxmlformats.org/drawingml/2006/table">
            <a:tbl>
              <a:tblPr firstRow="1" bandRow="1">
                <a:tableStyleId>{5C22544A-7EE6-4342-B048-85BDC9FD1C3A}</a:tableStyleId>
              </a:tblPr>
              <a:tblGrid>
                <a:gridCol w="6831573">
                  <a:extLst>
                    <a:ext uri="{9D8B030D-6E8A-4147-A177-3AD203B41FA5}">
                      <a16:colId xmlns:a16="http://schemas.microsoft.com/office/drawing/2014/main" val="2874065263"/>
                    </a:ext>
                  </a:extLst>
                </a:gridCol>
              </a:tblGrid>
              <a:tr h="531013">
                <a:tc>
                  <a:txBody>
                    <a:bodyPr/>
                    <a:lstStyle/>
                    <a:p>
                      <a:pPr algn="ctr"/>
                      <a:r>
                        <a:rPr lang="en-US" sz="2800" dirty="0"/>
                        <a:t>Pie chart of top 10 cities by order </a:t>
                      </a:r>
                    </a:p>
                  </a:txBody>
                  <a:tcPr>
                    <a:solidFill>
                      <a:schemeClr val="tx1">
                        <a:lumMod val="75000"/>
                        <a:lumOff val="25000"/>
                      </a:schemeClr>
                    </a:solidFill>
                  </a:tcPr>
                </a:tc>
                <a:extLst>
                  <a:ext uri="{0D108BD9-81ED-4DB2-BD59-A6C34878D82A}">
                    <a16:rowId xmlns:a16="http://schemas.microsoft.com/office/drawing/2014/main" val="2556116137"/>
                  </a:ext>
                </a:extLst>
              </a:tr>
              <a:tr h="5339929">
                <a:tc>
                  <a:txBody>
                    <a:bodyPr/>
                    <a:lstStyle/>
                    <a:p>
                      <a:endParaRPr lang="en-US" dirty="0"/>
                    </a:p>
                  </a:txBody>
                  <a:tcPr>
                    <a:solidFill>
                      <a:srgbClr val="FFA542"/>
                    </a:solidFill>
                  </a:tcPr>
                </a:tc>
                <a:extLst>
                  <a:ext uri="{0D108BD9-81ED-4DB2-BD59-A6C34878D82A}">
                    <a16:rowId xmlns:a16="http://schemas.microsoft.com/office/drawing/2014/main" val="2350323192"/>
                  </a:ext>
                </a:extLst>
              </a:tr>
            </a:tbl>
          </a:graphicData>
        </a:graphic>
      </p:graphicFrame>
      <p:pic>
        <p:nvPicPr>
          <p:cNvPr id="4" name="Picture 3">
            <a:extLst>
              <a:ext uri="{FF2B5EF4-FFF2-40B4-BE49-F238E27FC236}">
                <a16:creationId xmlns:a16="http://schemas.microsoft.com/office/drawing/2014/main" id="{B44D4AF4-6B03-342A-10D1-A0756A087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166" y="1474654"/>
            <a:ext cx="5242982" cy="5153744"/>
          </a:xfrm>
          <a:prstGeom prst="rect">
            <a:avLst/>
          </a:prstGeom>
        </p:spPr>
      </p:pic>
    </p:spTree>
    <p:extLst>
      <p:ext uri="{BB962C8B-B14F-4D97-AF65-F5344CB8AC3E}">
        <p14:creationId xmlns:p14="http://schemas.microsoft.com/office/powerpoint/2010/main" val="1433234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830997"/>
          </a:xfrm>
          <a:prstGeom prst="rect">
            <a:avLst/>
          </a:prstGeom>
          <a:noFill/>
        </p:spPr>
        <p:txBody>
          <a:bodyPr wrap="square" rtlCol="0">
            <a:spAutoFit/>
          </a:bodyPr>
          <a:lstStyle/>
          <a:p>
            <a:pPr algn="l"/>
            <a:r>
              <a:rPr lang="en-US" sz="2400" b="0" i="0" dirty="0">
                <a:solidFill>
                  <a:srgbClr val="374151"/>
                </a:solidFill>
                <a:effectLst/>
                <a:latin typeface="Söhne"/>
              </a:rPr>
              <a:t>Determine the count of unique categories in both the 'Category' and 'Size' columns.</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graphicFrame>
        <p:nvGraphicFramePr>
          <p:cNvPr id="6" name="Table 5">
            <a:extLst>
              <a:ext uri="{FF2B5EF4-FFF2-40B4-BE49-F238E27FC236}">
                <a16:creationId xmlns:a16="http://schemas.microsoft.com/office/drawing/2014/main" id="{EC58E6D7-6990-EC2E-0AF8-B67AD855A77A}"/>
              </a:ext>
            </a:extLst>
          </p:cNvPr>
          <p:cNvGraphicFramePr>
            <a:graphicFrameLocks noGrp="1"/>
          </p:cNvGraphicFramePr>
          <p:nvPr>
            <p:extLst>
              <p:ext uri="{D42A27DB-BD31-4B8C-83A1-F6EECF244321}">
                <p14:modId xmlns:p14="http://schemas.microsoft.com/office/powerpoint/2010/main" val="979062922"/>
              </p:ext>
            </p:extLst>
          </p:nvPr>
        </p:nvGraphicFramePr>
        <p:xfrm>
          <a:off x="475088" y="764898"/>
          <a:ext cx="11241824" cy="5764712"/>
        </p:xfrm>
        <a:graphic>
          <a:graphicData uri="http://schemas.openxmlformats.org/drawingml/2006/table">
            <a:tbl>
              <a:tblPr firstRow="1" bandRow="1">
                <a:tableStyleId>{5C22544A-7EE6-4342-B048-85BDC9FD1C3A}</a:tableStyleId>
              </a:tblPr>
              <a:tblGrid>
                <a:gridCol w="5251315">
                  <a:extLst>
                    <a:ext uri="{9D8B030D-6E8A-4147-A177-3AD203B41FA5}">
                      <a16:colId xmlns:a16="http://schemas.microsoft.com/office/drawing/2014/main" val="2577548077"/>
                    </a:ext>
                  </a:extLst>
                </a:gridCol>
                <a:gridCol w="5990509">
                  <a:extLst>
                    <a:ext uri="{9D8B030D-6E8A-4147-A177-3AD203B41FA5}">
                      <a16:colId xmlns:a16="http://schemas.microsoft.com/office/drawing/2014/main" val="3995065741"/>
                    </a:ext>
                  </a:extLst>
                </a:gridCol>
              </a:tblGrid>
              <a:tr h="6252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Date wise order cancellation</a:t>
                      </a:r>
                    </a:p>
                    <a:p>
                      <a:endParaRPr lang="en-US" dirty="0"/>
                    </a:p>
                  </a:txBody>
                  <a:tcPr>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Month wise order cancellation</a:t>
                      </a:r>
                    </a:p>
                    <a:p>
                      <a:endParaRPr lang="en-US" dirty="0"/>
                    </a:p>
                  </a:txBody>
                  <a:tcPr>
                    <a:solidFill>
                      <a:schemeClr val="tx1">
                        <a:lumMod val="75000"/>
                        <a:lumOff val="25000"/>
                      </a:schemeClr>
                    </a:solidFill>
                  </a:tcPr>
                </a:tc>
                <a:extLst>
                  <a:ext uri="{0D108BD9-81ED-4DB2-BD59-A6C34878D82A}">
                    <a16:rowId xmlns:a16="http://schemas.microsoft.com/office/drawing/2014/main" val="3776226262"/>
                  </a:ext>
                </a:extLst>
              </a:tr>
              <a:tr h="5124632">
                <a:tc>
                  <a:txBody>
                    <a:bodyPr/>
                    <a:lstStyle/>
                    <a:p>
                      <a:endParaRPr lang="en-US" dirty="0"/>
                    </a:p>
                  </a:txBody>
                  <a:tcPr>
                    <a:solidFill>
                      <a:srgbClr val="FFA542"/>
                    </a:solidFill>
                  </a:tcPr>
                </a:tc>
                <a:tc>
                  <a:txBody>
                    <a:bodyPr/>
                    <a:lstStyle/>
                    <a:p>
                      <a:endParaRPr lang="en-US" dirty="0"/>
                    </a:p>
                  </a:txBody>
                  <a:tcPr>
                    <a:solidFill>
                      <a:srgbClr val="FFA542"/>
                    </a:solidFill>
                  </a:tcPr>
                </a:tc>
                <a:extLst>
                  <a:ext uri="{0D108BD9-81ED-4DB2-BD59-A6C34878D82A}">
                    <a16:rowId xmlns:a16="http://schemas.microsoft.com/office/drawing/2014/main" val="3559315226"/>
                  </a:ext>
                </a:extLst>
              </a:tr>
            </a:tbl>
          </a:graphicData>
        </a:graphic>
      </p:graphicFrame>
      <p:pic>
        <p:nvPicPr>
          <p:cNvPr id="3" name="Picture 2">
            <a:extLst>
              <a:ext uri="{FF2B5EF4-FFF2-40B4-BE49-F238E27FC236}">
                <a16:creationId xmlns:a16="http://schemas.microsoft.com/office/drawing/2014/main" id="{10FFF315-47E8-4E1D-8603-F845774CA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435" y="1479902"/>
            <a:ext cx="2874975" cy="3726820"/>
          </a:xfrm>
          <a:prstGeom prst="rect">
            <a:avLst/>
          </a:prstGeom>
        </p:spPr>
      </p:pic>
      <p:pic>
        <p:nvPicPr>
          <p:cNvPr id="8" name="Picture 7">
            <a:extLst>
              <a:ext uri="{FF2B5EF4-FFF2-40B4-BE49-F238E27FC236}">
                <a16:creationId xmlns:a16="http://schemas.microsoft.com/office/drawing/2014/main" id="{9EAEF622-9DAA-EC8A-4A04-5EFC44856C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649" y="1479902"/>
            <a:ext cx="3015750" cy="3807010"/>
          </a:xfrm>
          <a:prstGeom prst="rect">
            <a:avLst/>
          </a:prstGeom>
        </p:spPr>
      </p:pic>
      <p:sp>
        <p:nvSpPr>
          <p:cNvPr id="9" name="TextBox 8">
            <a:extLst>
              <a:ext uri="{FF2B5EF4-FFF2-40B4-BE49-F238E27FC236}">
                <a16:creationId xmlns:a16="http://schemas.microsoft.com/office/drawing/2014/main" id="{D4DD1A0E-72C9-AD08-4966-7617FBC257FE}"/>
              </a:ext>
            </a:extLst>
          </p:cNvPr>
          <p:cNvSpPr txBox="1"/>
          <p:nvPr/>
        </p:nvSpPr>
        <p:spPr>
          <a:xfrm>
            <a:off x="597595" y="5404690"/>
            <a:ext cx="4999532" cy="646331"/>
          </a:xfrm>
          <a:prstGeom prst="rect">
            <a:avLst/>
          </a:prstGeom>
          <a:noFill/>
        </p:spPr>
        <p:txBody>
          <a:bodyPr wrap="square" rtlCol="0">
            <a:spAutoFit/>
          </a:bodyPr>
          <a:lstStyle/>
          <a:p>
            <a:pPr marL="342900" indent="-342900">
              <a:buAutoNum type="arabicPeriod"/>
            </a:pPr>
            <a:r>
              <a:rPr lang="en-US" dirty="0"/>
              <a:t>As we can see the most ordered sizes are M , L and XL respectively.</a:t>
            </a:r>
          </a:p>
        </p:txBody>
      </p:sp>
      <p:sp>
        <p:nvSpPr>
          <p:cNvPr id="10" name="TextBox 9">
            <a:extLst>
              <a:ext uri="{FF2B5EF4-FFF2-40B4-BE49-F238E27FC236}">
                <a16:creationId xmlns:a16="http://schemas.microsoft.com/office/drawing/2014/main" id="{D339438D-B0DD-5B0E-E553-3DC347CD0001}"/>
              </a:ext>
            </a:extLst>
          </p:cNvPr>
          <p:cNvSpPr txBox="1"/>
          <p:nvPr/>
        </p:nvSpPr>
        <p:spPr>
          <a:xfrm>
            <a:off x="5885925" y="5500576"/>
            <a:ext cx="4999532" cy="646331"/>
          </a:xfrm>
          <a:prstGeom prst="rect">
            <a:avLst/>
          </a:prstGeom>
          <a:noFill/>
        </p:spPr>
        <p:txBody>
          <a:bodyPr wrap="square" rtlCol="0">
            <a:spAutoFit/>
          </a:bodyPr>
          <a:lstStyle/>
          <a:p>
            <a:pPr marL="342900" indent="-342900">
              <a:buAutoNum type="arabicPeriod"/>
            </a:pPr>
            <a:r>
              <a:rPr lang="en-US" dirty="0"/>
              <a:t>Set, Kurta and Western dress are most prominent among customers.</a:t>
            </a:r>
          </a:p>
        </p:txBody>
      </p:sp>
    </p:spTree>
    <p:extLst>
      <p:ext uri="{BB962C8B-B14F-4D97-AF65-F5344CB8AC3E}">
        <p14:creationId xmlns:p14="http://schemas.microsoft.com/office/powerpoint/2010/main" val="43656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172535" y="93119"/>
            <a:ext cx="13674193" cy="830997"/>
          </a:xfrm>
          <a:prstGeom prst="rect">
            <a:avLst/>
          </a:prstGeom>
          <a:noFill/>
        </p:spPr>
        <p:txBody>
          <a:bodyPr wrap="square" rtlCol="0">
            <a:spAutoFit/>
          </a:bodyPr>
          <a:lstStyle/>
          <a:p>
            <a:pPr algn="l"/>
            <a:r>
              <a:rPr lang="en-US" sz="2400" b="0" i="0" dirty="0">
                <a:solidFill>
                  <a:srgbClr val="374151"/>
                </a:solidFill>
                <a:effectLst/>
                <a:latin typeface="Söhne"/>
              </a:rPr>
              <a:t>. Calculate the average 'Amount' for each distinct 'Category'.</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graphicFrame>
        <p:nvGraphicFramePr>
          <p:cNvPr id="6" name="Table 5">
            <a:extLst>
              <a:ext uri="{FF2B5EF4-FFF2-40B4-BE49-F238E27FC236}">
                <a16:creationId xmlns:a16="http://schemas.microsoft.com/office/drawing/2014/main" id="{EC58E6D7-6990-EC2E-0AF8-B67AD855A77A}"/>
              </a:ext>
            </a:extLst>
          </p:cNvPr>
          <p:cNvGraphicFramePr>
            <a:graphicFrameLocks noGrp="1"/>
          </p:cNvGraphicFramePr>
          <p:nvPr>
            <p:extLst>
              <p:ext uri="{D42A27DB-BD31-4B8C-83A1-F6EECF244321}">
                <p14:modId xmlns:p14="http://schemas.microsoft.com/office/powerpoint/2010/main" val="3633736172"/>
              </p:ext>
            </p:extLst>
          </p:nvPr>
        </p:nvGraphicFramePr>
        <p:xfrm>
          <a:off x="475088" y="764898"/>
          <a:ext cx="11241824" cy="5749930"/>
        </p:xfrm>
        <a:graphic>
          <a:graphicData uri="http://schemas.openxmlformats.org/drawingml/2006/table">
            <a:tbl>
              <a:tblPr firstRow="1" bandRow="1">
                <a:tableStyleId>{5C22544A-7EE6-4342-B048-85BDC9FD1C3A}</a:tableStyleId>
              </a:tblPr>
              <a:tblGrid>
                <a:gridCol w="5251315">
                  <a:extLst>
                    <a:ext uri="{9D8B030D-6E8A-4147-A177-3AD203B41FA5}">
                      <a16:colId xmlns:a16="http://schemas.microsoft.com/office/drawing/2014/main" val="2577548077"/>
                    </a:ext>
                  </a:extLst>
                </a:gridCol>
                <a:gridCol w="5990509">
                  <a:extLst>
                    <a:ext uri="{9D8B030D-6E8A-4147-A177-3AD203B41FA5}">
                      <a16:colId xmlns:a16="http://schemas.microsoft.com/office/drawing/2014/main" val="3995065741"/>
                    </a:ext>
                  </a:extLst>
                </a:gridCol>
              </a:tblGrid>
              <a:tr h="6252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Category wise average order amount</a:t>
                      </a: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txBody>
                  <a:tcPr>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Category wise average order amount bar chart</a:t>
                      </a:r>
                    </a:p>
                  </a:txBody>
                  <a:tcPr>
                    <a:solidFill>
                      <a:schemeClr val="tx1">
                        <a:lumMod val="75000"/>
                        <a:lumOff val="25000"/>
                      </a:schemeClr>
                    </a:solidFill>
                  </a:tcPr>
                </a:tc>
                <a:extLst>
                  <a:ext uri="{0D108BD9-81ED-4DB2-BD59-A6C34878D82A}">
                    <a16:rowId xmlns:a16="http://schemas.microsoft.com/office/drawing/2014/main" val="3776226262"/>
                  </a:ext>
                </a:extLst>
              </a:tr>
              <a:tr h="5124632">
                <a:tc>
                  <a:txBody>
                    <a:bodyPr/>
                    <a:lstStyle/>
                    <a:p>
                      <a:endParaRPr lang="en-US" dirty="0"/>
                    </a:p>
                  </a:txBody>
                  <a:tcPr>
                    <a:solidFill>
                      <a:srgbClr val="FFA542"/>
                    </a:solidFill>
                  </a:tcPr>
                </a:tc>
                <a:tc>
                  <a:txBody>
                    <a:bodyPr/>
                    <a:lstStyle/>
                    <a:p>
                      <a:endParaRPr lang="en-US" dirty="0"/>
                    </a:p>
                  </a:txBody>
                  <a:tcPr>
                    <a:solidFill>
                      <a:srgbClr val="FFA542"/>
                    </a:solidFill>
                  </a:tcPr>
                </a:tc>
                <a:extLst>
                  <a:ext uri="{0D108BD9-81ED-4DB2-BD59-A6C34878D82A}">
                    <a16:rowId xmlns:a16="http://schemas.microsoft.com/office/drawing/2014/main" val="3559315226"/>
                  </a:ext>
                </a:extLst>
              </a:tr>
            </a:tbl>
          </a:graphicData>
        </a:graphic>
      </p:graphicFrame>
      <p:sp>
        <p:nvSpPr>
          <p:cNvPr id="10" name="TextBox 9">
            <a:extLst>
              <a:ext uri="{FF2B5EF4-FFF2-40B4-BE49-F238E27FC236}">
                <a16:creationId xmlns:a16="http://schemas.microsoft.com/office/drawing/2014/main" id="{D339438D-B0DD-5B0E-E553-3DC347CD0001}"/>
              </a:ext>
            </a:extLst>
          </p:cNvPr>
          <p:cNvSpPr txBox="1"/>
          <p:nvPr/>
        </p:nvSpPr>
        <p:spPr>
          <a:xfrm>
            <a:off x="5879503" y="5094715"/>
            <a:ext cx="4999532" cy="646331"/>
          </a:xfrm>
          <a:prstGeom prst="rect">
            <a:avLst/>
          </a:prstGeom>
          <a:noFill/>
        </p:spPr>
        <p:txBody>
          <a:bodyPr wrap="square" rtlCol="0">
            <a:spAutoFit/>
          </a:bodyPr>
          <a:lstStyle/>
          <a:p>
            <a:pPr marL="342900" indent="-342900">
              <a:buAutoNum type="arabicPeriod"/>
            </a:pPr>
            <a:r>
              <a:rPr lang="en-US" dirty="0"/>
              <a:t>Set ,Saree and Western dress are top 3 as per average price.</a:t>
            </a:r>
          </a:p>
        </p:txBody>
      </p:sp>
      <p:pic>
        <p:nvPicPr>
          <p:cNvPr id="7" name="Picture 6">
            <a:extLst>
              <a:ext uri="{FF2B5EF4-FFF2-40B4-BE49-F238E27FC236}">
                <a16:creationId xmlns:a16="http://schemas.microsoft.com/office/drawing/2014/main" id="{570C4DA4-CE0B-8180-2488-E667DEC6A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95" y="1618755"/>
            <a:ext cx="5034023" cy="3856914"/>
          </a:xfrm>
          <a:prstGeom prst="rect">
            <a:avLst/>
          </a:prstGeom>
        </p:spPr>
      </p:pic>
      <p:pic>
        <p:nvPicPr>
          <p:cNvPr id="12" name="Picture 11">
            <a:extLst>
              <a:ext uri="{FF2B5EF4-FFF2-40B4-BE49-F238E27FC236}">
                <a16:creationId xmlns:a16="http://schemas.microsoft.com/office/drawing/2014/main" id="{866DAE81-5B1E-8613-78E7-96A39F007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503" y="1547777"/>
            <a:ext cx="5778332" cy="3287114"/>
          </a:xfrm>
          <a:prstGeom prst="rect">
            <a:avLst/>
          </a:prstGeom>
        </p:spPr>
      </p:pic>
    </p:spTree>
    <p:extLst>
      <p:ext uri="{BB962C8B-B14F-4D97-AF65-F5344CB8AC3E}">
        <p14:creationId xmlns:p14="http://schemas.microsoft.com/office/powerpoint/2010/main" val="181251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830997"/>
          </a:xfrm>
          <a:prstGeom prst="rect">
            <a:avLst/>
          </a:prstGeom>
          <a:noFill/>
        </p:spPr>
        <p:txBody>
          <a:bodyPr wrap="square" rtlCol="0">
            <a:spAutoFit/>
          </a:bodyPr>
          <a:lstStyle/>
          <a:p>
            <a:r>
              <a:rPr lang="en-US" sz="2400" b="0" i="0" dirty="0">
                <a:solidFill>
                  <a:srgbClr val="374151"/>
                </a:solidFill>
                <a:effectLst/>
                <a:latin typeface="Söhne"/>
              </a:rPr>
              <a:t> Identify the top 10 states with the highest order values.</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10" name="TextBox 9">
            <a:extLst>
              <a:ext uri="{FF2B5EF4-FFF2-40B4-BE49-F238E27FC236}">
                <a16:creationId xmlns:a16="http://schemas.microsoft.com/office/drawing/2014/main" id="{D339438D-B0DD-5B0E-E553-3DC347CD0001}"/>
              </a:ext>
            </a:extLst>
          </p:cNvPr>
          <p:cNvSpPr txBox="1"/>
          <p:nvPr/>
        </p:nvSpPr>
        <p:spPr>
          <a:xfrm>
            <a:off x="7657767" y="1439106"/>
            <a:ext cx="4999532" cy="646331"/>
          </a:xfrm>
          <a:prstGeom prst="rect">
            <a:avLst/>
          </a:prstGeom>
          <a:noFill/>
        </p:spPr>
        <p:txBody>
          <a:bodyPr wrap="square" rtlCol="0">
            <a:spAutoFit/>
          </a:bodyPr>
          <a:lstStyle/>
          <a:p>
            <a:pPr marL="342900" indent="-342900">
              <a:buAutoNum type="arabicPeriod"/>
            </a:pPr>
            <a:r>
              <a:rPr lang="en-US" dirty="0"/>
              <a:t>Top 3 states with order values are </a:t>
            </a:r>
          </a:p>
          <a:p>
            <a:r>
              <a:rPr lang="en-US" dirty="0"/>
              <a:t>       Uttar Pradesh Delhi and Gujrat.</a:t>
            </a:r>
          </a:p>
        </p:txBody>
      </p:sp>
      <p:graphicFrame>
        <p:nvGraphicFramePr>
          <p:cNvPr id="2" name="Table 1">
            <a:extLst>
              <a:ext uri="{FF2B5EF4-FFF2-40B4-BE49-F238E27FC236}">
                <a16:creationId xmlns:a16="http://schemas.microsoft.com/office/drawing/2014/main" id="{AE3E1D4E-A68A-2615-F981-ABA8B0F4B438}"/>
              </a:ext>
            </a:extLst>
          </p:cNvPr>
          <p:cNvGraphicFramePr>
            <a:graphicFrameLocks noGrp="1"/>
          </p:cNvGraphicFramePr>
          <p:nvPr>
            <p:extLst>
              <p:ext uri="{D42A27DB-BD31-4B8C-83A1-F6EECF244321}">
                <p14:modId xmlns:p14="http://schemas.microsoft.com/office/powerpoint/2010/main" val="2770121768"/>
              </p:ext>
            </p:extLst>
          </p:nvPr>
        </p:nvGraphicFramePr>
        <p:xfrm>
          <a:off x="826195" y="683195"/>
          <a:ext cx="6831573" cy="5870942"/>
        </p:xfrm>
        <a:graphic>
          <a:graphicData uri="http://schemas.openxmlformats.org/drawingml/2006/table">
            <a:tbl>
              <a:tblPr firstRow="1" bandRow="1">
                <a:tableStyleId>{5C22544A-7EE6-4342-B048-85BDC9FD1C3A}</a:tableStyleId>
              </a:tblPr>
              <a:tblGrid>
                <a:gridCol w="6831573">
                  <a:extLst>
                    <a:ext uri="{9D8B030D-6E8A-4147-A177-3AD203B41FA5}">
                      <a16:colId xmlns:a16="http://schemas.microsoft.com/office/drawing/2014/main" val="2874065263"/>
                    </a:ext>
                  </a:extLst>
                </a:gridCol>
              </a:tblGrid>
              <a:tr h="531013">
                <a:tc>
                  <a:txBody>
                    <a:bodyPr/>
                    <a:lstStyle/>
                    <a:p>
                      <a:pPr algn="ctr"/>
                      <a:r>
                        <a:rPr lang="en-US" sz="2800" dirty="0"/>
                        <a:t>Bar chart of highest order value by state</a:t>
                      </a:r>
                    </a:p>
                  </a:txBody>
                  <a:tcPr>
                    <a:solidFill>
                      <a:schemeClr val="tx1">
                        <a:lumMod val="75000"/>
                        <a:lumOff val="25000"/>
                      </a:schemeClr>
                    </a:solidFill>
                  </a:tcPr>
                </a:tc>
                <a:extLst>
                  <a:ext uri="{0D108BD9-81ED-4DB2-BD59-A6C34878D82A}">
                    <a16:rowId xmlns:a16="http://schemas.microsoft.com/office/drawing/2014/main" val="2556116137"/>
                  </a:ext>
                </a:extLst>
              </a:tr>
              <a:tr h="5339929">
                <a:tc>
                  <a:txBody>
                    <a:bodyPr/>
                    <a:lstStyle/>
                    <a:p>
                      <a:endParaRPr lang="en-US" dirty="0"/>
                    </a:p>
                  </a:txBody>
                  <a:tcPr>
                    <a:solidFill>
                      <a:srgbClr val="FFA542"/>
                    </a:solidFill>
                  </a:tcPr>
                </a:tc>
                <a:extLst>
                  <a:ext uri="{0D108BD9-81ED-4DB2-BD59-A6C34878D82A}">
                    <a16:rowId xmlns:a16="http://schemas.microsoft.com/office/drawing/2014/main" val="2350323192"/>
                  </a:ext>
                </a:extLst>
              </a:tr>
            </a:tbl>
          </a:graphicData>
        </a:graphic>
      </p:graphicFrame>
      <p:pic>
        <p:nvPicPr>
          <p:cNvPr id="4" name="Picture 3">
            <a:extLst>
              <a:ext uri="{FF2B5EF4-FFF2-40B4-BE49-F238E27FC236}">
                <a16:creationId xmlns:a16="http://schemas.microsoft.com/office/drawing/2014/main" id="{E75E2FB8-747D-9290-9F71-2D39AA52B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030" y="1422498"/>
            <a:ext cx="5391902" cy="4715533"/>
          </a:xfrm>
          <a:prstGeom prst="rect">
            <a:avLst/>
          </a:prstGeom>
        </p:spPr>
      </p:pic>
      <p:sp>
        <p:nvSpPr>
          <p:cNvPr id="5" name="TextBox 4">
            <a:extLst>
              <a:ext uri="{FF2B5EF4-FFF2-40B4-BE49-F238E27FC236}">
                <a16:creationId xmlns:a16="http://schemas.microsoft.com/office/drawing/2014/main" id="{F7D4223C-ED22-96C5-5FEB-523E9CF68E80}"/>
              </a:ext>
            </a:extLst>
          </p:cNvPr>
          <p:cNvSpPr txBox="1"/>
          <p:nvPr/>
        </p:nvSpPr>
        <p:spPr>
          <a:xfrm>
            <a:off x="7657766" y="2350782"/>
            <a:ext cx="5566743" cy="646331"/>
          </a:xfrm>
          <a:prstGeom prst="rect">
            <a:avLst/>
          </a:prstGeom>
          <a:noFill/>
        </p:spPr>
        <p:txBody>
          <a:bodyPr wrap="square" rtlCol="0">
            <a:spAutoFit/>
          </a:bodyPr>
          <a:lstStyle/>
          <a:p>
            <a:pPr marL="342900" indent="-342900">
              <a:buAutoNum type="arabicPeriod" startAt="2"/>
            </a:pPr>
            <a:r>
              <a:rPr lang="en-US" dirty="0"/>
              <a:t>High order value orders are mainly from </a:t>
            </a:r>
          </a:p>
          <a:p>
            <a:r>
              <a:rPr lang="en-US" dirty="0"/>
              <a:t>       Northen states.</a:t>
            </a:r>
          </a:p>
        </p:txBody>
      </p:sp>
    </p:spTree>
    <p:extLst>
      <p:ext uri="{BB962C8B-B14F-4D97-AF65-F5344CB8AC3E}">
        <p14:creationId xmlns:p14="http://schemas.microsoft.com/office/powerpoint/2010/main" val="1320724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349730" y="470812"/>
            <a:ext cx="8273419" cy="830997"/>
          </a:xfrm>
          <a:prstGeom prst="rect">
            <a:avLst/>
          </a:prstGeom>
          <a:noFill/>
        </p:spPr>
        <p:txBody>
          <a:bodyPr wrap="none" rtlCol="0">
            <a:spAutoFit/>
          </a:bodyPr>
          <a:lstStyle/>
          <a:p>
            <a:r>
              <a:rPr lang="en-IN" sz="4800" u="sng" spc="-150" dirty="0">
                <a:latin typeface="Fira Sans Medium" panose="020B0603050000020004" pitchFamily="34" charset="0"/>
              </a:rPr>
              <a:t>Objective Questions (TABLEAU)</a:t>
            </a: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4" name="TextBox 3">
            <a:extLst>
              <a:ext uri="{FF2B5EF4-FFF2-40B4-BE49-F238E27FC236}">
                <a16:creationId xmlns:a16="http://schemas.microsoft.com/office/drawing/2014/main" id="{EBF07559-F436-26B6-48B4-8AB13269923F}"/>
              </a:ext>
            </a:extLst>
          </p:cNvPr>
          <p:cNvSpPr txBox="1"/>
          <p:nvPr/>
        </p:nvSpPr>
        <p:spPr>
          <a:xfrm>
            <a:off x="515662" y="1700653"/>
            <a:ext cx="9324732" cy="3785652"/>
          </a:xfrm>
          <a:prstGeom prst="rect">
            <a:avLst/>
          </a:prstGeom>
          <a:noFill/>
        </p:spPr>
        <p:txBody>
          <a:bodyPr wrap="none" rtlCol="0">
            <a:spAutoFit/>
          </a:bodyPr>
          <a:lstStyle/>
          <a:p>
            <a:pPr algn="l">
              <a:buFont typeface="+mj-lt"/>
              <a:buAutoNum type="arabicPeriod"/>
            </a:pPr>
            <a:r>
              <a:rPr lang="en-US" sz="2400" dirty="0">
                <a:solidFill>
                  <a:srgbClr val="374151"/>
                </a:solidFill>
                <a:latin typeface="Söhne"/>
              </a:rPr>
              <a:t>Cancelled order distribution based on fulfilment method.</a:t>
            </a:r>
          </a:p>
          <a:p>
            <a:pPr algn="l">
              <a:buFont typeface="+mj-lt"/>
              <a:buAutoNum type="arabicPeriod"/>
            </a:pPr>
            <a:r>
              <a:rPr lang="en-US" sz="2400" dirty="0">
                <a:solidFill>
                  <a:srgbClr val="333333"/>
                </a:solidFill>
                <a:latin typeface="Tableau Light"/>
              </a:rPr>
              <a:t>T</a:t>
            </a:r>
            <a:r>
              <a:rPr lang="en-US" sz="2400" dirty="0">
                <a:solidFill>
                  <a:srgbClr val="333333"/>
                </a:solidFill>
                <a:effectLst/>
                <a:latin typeface="Tableau Light"/>
              </a:rPr>
              <a:t>ime series trend for delivered order(month-wise).</a:t>
            </a:r>
          </a:p>
          <a:p>
            <a:pPr algn="l">
              <a:buFont typeface="+mj-lt"/>
              <a:buAutoNum type="arabicPeriod"/>
            </a:pPr>
            <a:r>
              <a:rPr lang="en-US" sz="2400" dirty="0">
                <a:solidFill>
                  <a:srgbClr val="333333"/>
                </a:solidFill>
                <a:effectLst/>
                <a:latin typeface="Tableau Light"/>
              </a:rPr>
              <a:t>Garment’s category-wise distribution.</a:t>
            </a:r>
          </a:p>
          <a:p>
            <a:pPr algn="l">
              <a:buFont typeface="+mj-lt"/>
              <a:buAutoNum type="arabicPeriod"/>
            </a:pPr>
            <a:r>
              <a:rPr lang="en-US" sz="2400" dirty="0">
                <a:solidFill>
                  <a:srgbClr val="333333"/>
                </a:solidFill>
                <a:latin typeface="Tableau Light"/>
              </a:rPr>
              <a:t>Garment category-wise order quantity distribution based on date basis.</a:t>
            </a:r>
          </a:p>
          <a:p>
            <a:pPr algn="l">
              <a:buFont typeface="+mj-lt"/>
              <a:buAutoNum type="arabicPeriod"/>
            </a:pPr>
            <a:r>
              <a:rPr lang="en-US" sz="2400" dirty="0">
                <a:solidFill>
                  <a:srgbClr val="333333"/>
                </a:solidFill>
                <a:latin typeface="Tableau Light"/>
              </a:rPr>
              <a:t>Garment category wise revenue generation.</a:t>
            </a:r>
          </a:p>
          <a:p>
            <a:pPr algn="l">
              <a:buFont typeface="+mj-lt"/>
              <a:buAutoNum type="arabicPeriod"/>
            </a:pPr>
            <a:r>
              <a:rPr lang="en-US" sz="2400" dirty="0">
                <a:solidFill>
                  <a:srgbClr val="333333"/>
                </a:solidFill>
                <a:latin typeface="Tableau Light"/>
              </a:rPr>
              <a:t>Courier status based on shipment service.</a:t>
            </a:r>
            <a:r>
              <a:rPr lang="en-US" sz="2400" dirty="0">
                <a:solidFill>
                  <a:srgbClr val="333333"/>
                </a:solidFill>
                <a:effectLst/>
                <a:latin typeface="Tableau Light"/>
              </a:rPr>
              <a:t> </a:t>
            </a:r>
          </a:p>
          <a:p>
            <a:pPr algn="l">
              <a:buFont typeface="+mj-lt"/>
              <a:buAutoNum type="arabicPeriod"/>
            </a:pPr>
            <a:r>
              <a:rPr lang="en-US" sz="2400" dirty="0">
                <a:solidFill>
                  <a:srgbClr val="333333"/>
                </a:solidFill>
                <a:effectLst/>
                <a:latin typeface="Tableau Light"/>
              </a:rPr>
              <a:t>Garment category and Size wise order status analysis</a:t>
            </a:r>
            <a:r>
              <a:rPr lang="en-US" sz="2400" dirty="0">
                <a:solidFill>
                  <a:srgbClr val="333333"/>
                </a:solidFill>
                <a:latin typeface="Tableau Light"/>
              </a:rPr>
              <a:t> </a:t>
            </a:r>
          </a:p>
          <a:p>
            <a:pPr algn="l">
              <a:buFont typeface="+mj-lt"/>
              <a:buAutoNum type="arabicPeriod"/>
            </a:pPr>
            <a:r>
              <a:rPr lang="en-US" sz="2400" dirty="0">
                <a:solidFill>
                  <a:srgbClr val="333333"/>
                </a:solidFill>
                <a:effectLst/>
                <a:latin typeface="Tableau Light"/>
              </a:rPr>
              <a:t>Pareto chart (revenue and running total revenue).</a:t>
            </a:r>
          </a:p>
          <a:p>
            <a:pPr algn="l">
              <a:buFont typeface="+mj-lt"/>
              <a:buAutoNum type="arabicPeriod"/>
            </a:pPr>
            <a:r>
              <a:rPr lang="en-US" sz="2400" dirty="0">
                <a:solidFill>
                  <a:srgbClr val="333333"/>
                </a:solidFill>
                <a:latin typeface="Tableau Light"/>
              </a:rPr>
              <a:t>R</a:t>
            </a:r>
            <a:r>
              <a:rPr lang="en-US" sz="2400" dirty="0">
                <a:solidFill>
                  <a:srgbClr val="333333"/>
                </a:solidFill>
                <a:effectLst/>
                <a:latin typeface="Tableau Light"/>
              </a:rPr>
              <a:t>evenue generation as per shipping service type.</a:t>
            </a:r>
          </a:p>
          <a:p>
            <a:pPr algn="l">
              <a:buFont typeface="+mj-lt"/>
              <a:buAutoNum type="arabicPeriod"/>
            </a:pPr>
            <a:r>
              <a:rPr lang="en-US" sz="2400" dirty="0">
                <a:solidFill>
                  <a:srgbClr val="333333"/>
                </a:solidFill>
                <a:latin typeface="Tableau Light"/>
              </a:rPr>
              <a:t>Garment </a:t>
            </a:r>
            <a:r>
              <a:rPr lang="en-US" sz="2400" dirty="0">
                <a:solidFill>
                  <a:srgbClr val="333333"/>
                </a:solidFill>
                <a:effectLst/>
                <a:latin typeface="Tableau Light"/>
              </a:rPr>
              <a:t>category-wise distinct style count.</a:t>
            </a:r>
            <a:endParaRPr lang="en-US" sz="2400" dirty="0">
              <a:solidFill>
                <a:srgbClr val="374151"/>
              </a:solidFill>
              <a:latin typeface="Söhne"/>
            </a:endParaRPr>
          </a:p>
        </p:txBody>
      </p:sp>
    </p:spTree>
    <p:extLst>
      <p:ext uri="{BB962C8B-B14F-4D97-AF65-F5344CB8AC3E}">
        <p14:creationId xmlns:p14="http://schemas.microsoft.com/office/powerpoint/2010/main" val="4049122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830997"/>
          </a:xfrm>
          <a:prstGeom prst="rect">
            <a:avLst/>
          </a:prstGeom>
          <a:noFill/>
        </p:spPr>
        <p:txBody>
          <a:bodyPr wrap="square" rtlCol="0">
            <a:spAutoFit/>
          </a:bodyPr>
          <a:lstStyle/>
          <a:p>
            <a:pPr algn="l">
              <a:buFont typeface="+mj-lt"/>
              <a:buAutoNum type="arabicPeriod"/>
            </a:pPr>
            <a:r>
              <a:rPr lang="en-US" sz="2400" dirty="0">
                <a:solidFill>
                  <a:srgbClr val="374151"/>
                </a:solidFill>
                <a:latin typeface="Söhne"/>
              </a:rPr>
              <a:t>Cancelled order distribution based on fulfilment method.</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8514080" y="1342760"/>
            <a:ext cx="3491630" cy="2862322"/>
          </a:xfrm>
          <a:prstGeom prst="rect">
            <a:avLst/>
          </a:prstGeom>
          <a:noFill/>
        </p:spPr>
        <p:txBody>
          <a:bodyPr wrap="square" rtlCol="0">
            <a:spAutoFit/>
          </a:bodyPr>
          <a:lstStyle/>
          <a:p>
            <a:r>
              <a:rPr lang="en-US" dirty="0"/>
              <a:t>1. The image shows the count of cancelled order by fulfilment method.</a:t>
            </a:r>
          </a:p>
          <a:p>
            <a:endParaRPr lang="en-US" dirty="0"/>
          </a:p>
          <a:p>
            <a:r>
              <a:rPr lang="en-US" dirty="0"/>
              <a:t>2. We can see from the graph that orders  fulfilled by Amazon are cancelled more often.</a:t>
            </a:r>
          </a:p>
          <a:p>
            <a:endParaRPr lang="en-US" dirty="0"/>
          </a:p>
          <a:p>
            <a:r>
              <a:rPr lang="en-US" dirty="0"/>
              <a:t>3. Company should look into for better satisfaction of customers.</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extLst>
              <p:ext uri="{D42A27DB-BD31-4B8C-83A1-F6EECF244321}">
                <p14:modId xmlns:p14="http://schemas.microsoft.com/office/powerpoint/2010/main" val="2865849014"/>
              </p:ext>
            </p:extLst>
          </p:nvPr>
        </p:nvGraphicFramePr>
        <p:xfrm>
          <a:off x="386080" y="616795"/>
          <a:ext cx="8128000" cy="602625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17397657"/>
                    </a:ext>
                  </a:extLst>
                </a:gridCol>
              </a:tblGrid>
              <a:tr h="6026259">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8" name="Picture 7">
            <a:extLst>
              <a:ext uri="{FF2B5EF4-FFF2-40B4-BE49-F238E27FC236}">
                <a16:creationId xmlns:a16="http://schemas.microsoft.com/office/drawing/2014/main" id="{9804EA9C-405E-99D7-0336-AE58CA487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04" y="616795"/>
            <a:ext cx="8033628" cy="5994683"/>
          </a:xfrm>
          <a:prstGeom prst="rect">
            <a:avLst/>
          </a:prstGeom>
        </p:spPr>
      </p:pic>
    </p:spTree>
    <p:extLst>
      <p:ext uri="{BB962C8B-B14F-4D97-AF65-F5344CB8AC3E}">
        <p14:creationId xmlns:p14="http://schemas.microsoft.com/office/powerpoint/2010/main" val="1537842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1200329"/>
          </a:xfrm>
          <a:prstGeom prst="rect">
            <a:avLst/>
          </a:prstGeom>
          <a:noFill/>
        </p:spPr>
        <p:txBody>
          <a:bodyPr wrap="square" rtlCol="0">
            <a:spAutoFit/>
          </a:bodyPr>
          <a:lstStyle/>
          <a:p>
            <a:r>
              <a:rPr lang="en-US" sz="2400" dirty="0">
                <a:solidFill>
                  <a:srgbClr val="333333"/>
                </a:solidFill>
                <a:latin typeface="Tableau Light"/>
              </a:rPr>
              <a:t>2.T</a:t>
            </a:r>
            <a:r>
              <a:rPr lang="en-US" sz="2400" dirty="0">
                <a:solidFill>
                  <a:srgbClr val="333333"/>
                </a:solidFill>
                <a:effectLst/>
                <a:latin typeface="Tableau Light"/>
              </a:rPr>
              <a:t>ime series trend for delivered order(month-wise).</a:t>
            </a:r>
          </a:p>
          <a:p>
            <a:pPr algn="l"/>
            <a:r>
              <a:rPr lang="en-US" sz="2400" b="0" i="0" dirty="0">
                <a:solidFill>
                  <a:srgbClr val="374151"/>
                </a:solidFill>
                <a:effectLst/>
                <a:latin typeface="Söhne"/>
              </a:rPr>
              <a:t>.</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8514080" y="1342760"/>
            <a:ext cx="3491630" cy="3693319"/>
          </a:xfrm>
          <a:prstGeom prst="rect">
            <a:avLst/>
          </a:prstGeom>
          <a:noFill/>
        </p:spPr>
        <p:txBody>
          <a:bodyPr wrap="square" rtlCol="0">
            <a:spAutoFit/>
          </a:bodyPr>
          <a:lstStyle/>
          <a:p>
            <a:pPr marL="342900" indent="-342900">
              <a:buAutoNum type="arabicPeriod"/>
            </a:pPr>
            <a:r>
              <a:rPr lang="en-US" dirty="0"/>
              <a:t>The image shows the count of orders placed on daily basis.</a:t>
            </a:r>
          </a:p>
          <a:p>
            <a:pPr marL="342900" indent="-342900">
              <a:buAutoNum type="arabicPeriod"/>
            </a:pPr>
            <a:endParaRPr lang="en-US" dirty="0"/>
          </a:p>
          <a:p>
            <a:r>
              <a:rPr lang="en-US" dirty="0"/>
              <a:t>2. The order numbers keeps on decreasing as the time goes by.</a:t>
            </a:r>
          </a:p>
          <a:p>
            <a:endParaRPr lang="en-US" dirty="0"/>
          </a:p>
          <a:p>
            <a:r>
              <a:rPr lang="en-US" dirty="0"/>
              <a:t>3. May orders are almost the half of the April 16 orders.</a:t>
            </a:r>
          </a:p>
          <a:p>
            <a:endParaRPr lang="en-US" dirty="0"/>
          </a:p>
          <a:p>
            <a:r>
              <a:rPr lang="en-US" dirty="0"/>
              <a:t>4.Company should look into what different they were doing different in that period of time, to optimize the sales.</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nvGraphicFramePr>
        <p:xfrm>
          <a:off x="386080" y="616795"/>
          <a:ext cx="8128000" cy="602625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017397657"/>
                    </a:ext>
                  </a:extLst>
                </a:gridCol>
              </a:tblGrid>
              <a:tr h="6026259">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3" name="Picture 2">
            <a:extLst>
              <a:ext uri="{FF2B5EF4-FFF2-40B4-BE49-F238E27FC236}">
                <a16:creationId xmlns:a16="http://schemas.microsoft.com/office/drawing/2014/main" id="{C9493A02-0102-3B9C-BD04-A02F935A6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53" y="919902"/>
            <a:ext cx="8203117" cy="5018195"/>
          </a:xfrm>
          <a:prstGeom prst="rect">
            <a:avLst/>
          </a:prstGeom>
        </p:spPr>
      </p:pic>
    </p:spTree>
    <p:extLst>
      <p:ext uri="{BB962C8B-B14F-4D97-AF65-F5344CB8AC3E}">
        <p14:creationId xmlns:p14="http://schemas.microsoft.com/office/powerpoint/2010/main" val="2123105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830997"/>
          </a:xfrm>
          <a:prstGeom prst="rect">
            <a:avLst/>
          </a:prstGeom>
          <a:noFill/>
        </p:spPr>
        <p:txBody>
          <a:bodyPr wrap="square" rtlCol="0">
            <a:spAutoFit/>
          </a:bodyPr>
          <a:lstStyle/>
          <a:p>
            <a:pPr algn="l"/>
            <a:r>
              <a:rPr lang="en-US" sz="2400" dirty="0">
                <a:solidFill>
                  <a:srgbClr val="333333"/>
                </a:solidFill>
                <a:latin typeface="Tableau Light"/>
              </a:rPr>
              <a:t>4.Garment category-wise order quantity distribution based on date basis.</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9686093" y="1319900"/>
            <a:ext cx="2403037" cy="3416320"/>
          </a:xfrm>
          <a:prstGeom prst="rect">
            <a:avLst/>
          </a:prstGeom>
          <a:noFill/>
        </p:spPr>
        <p:txBody>
          <a:bodyPr wrap="square" rtlCol="0">
            <a:spAutoFit/>
          </a:bodyPr>
          <a:lstStyle/>
          <a:p>
            <a:pPr marL="342900" indent="-342900">
              <a:buAutoNum type="arabicPeriod"/>
            </a:pPr>
            <a:r>
              <a:rPr lang="en-US" dirty="0"/>
              <a:t>The image shows box plot of the distribution of orders category wise based on daily basis.</a:t>
            </a:r>
          </a:p>
          <a:p>
            <a:pPr marL="342900" indent="-342900">
              <a:buAutoNum type="arabicPeriod"/>
            </a:pPr>
            <a:endParaRPr lang="en-US" dirty="0"/>
          </a:p>
          <a:p>
            <a:pPr marL="342900" indent="-342900">
              <a:buAutoNum type="arabicPeriod"/>
            </a:pPr>
            <a:r>
              <a:rPr lang="en-US" dirty="0"/>
              <a:t>We can see that Kurta and set has the largest range as well as the bigger order quantity.</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nvGraphicFramePr>
        <p:xfrm>
          <a:off x="102870" y="616795"/>
          <a:ext cx="9583223" cy="6026259"/>
        </p:xfrm>
        <a:graphic>
          <a:graphicData uri="http://schemas.openxmlformats.org/drawingml/2006/table">
            <a:tbl>
              <a:tblPr firstRow="1" bandRow="1">
                <a:tableStyleId>{5C22544A-7EE6-4342-B048-85BDC9FD1C3A}</a:tableStyleId>
              </a:tblPr>
              <a:tblGrid>
                <a:gridCol w="9583223">
                  <a:extLst>
                    <a:ext uri="{9D8B030D-6E8A-4147-A177-3AD203B41FA5}">
                      <a16:colId xmlns:a16="http://schemas.microsoft.com/office/drawing/2014/main" val="2017397657"/>
                    </a:ext>
                  </a:extLst>
                </a:gridCol>
              </a:tblGrid>
              <a:tr h="6026259">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3" name="Picture 2">
            <a:extLst>
              <a:ext uri="{FF2B5EF4-FFF2-40B4-BE49-F238E27FC236}">
                <a16:creationId xmlns:a16="http://schemas.microsoft.com/office/drawing/2014/main" id="{E6B9DD2F-0B21-C93E-6600-9A430E43D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61" y="696872"/>
            <a:ext cx="9258440" cy="5866104"/>
          </a:xfrm>
          <a:prstGeom prst="rect">
            <a:avLst/>
          </a:prstGeom>
        </p:spPr>
      </p:pic>
    </p:spTree>
    <p:extLst>
      <p:ext uri="{BB962C8B-B14F-4D97-AF65-F5344CB8AC3E}">
        <p14:creationId xmlns:p14="http://schemas.microsoft.com/office/powerpoint/2010/main" val="555700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1200329"/>
          </a:xfrm>
          <a:prstGeom prst="rect">
            <a:avLst/>
          </a:prstGeom>
          <a:noFill/>
        </p:spPr>
        <p:txBody>
          <a:bodyPr wrap="square" rtlCol="0">
            <a:spAutoFit/>
          </a:bodyPr>
          <a:lstStyle/>
          <a:p>
            <a:r>
              <a:rPr lang="en-US" sz="2400" dirty="0">
                <a:solidFill>
                  <a:srgbClr val="333333"/>
                </a:solidFill>
                <a:latin typeface="Tableau Light"/>
              </a:rPr>
              <a:t>5.Garment category wise revenue generation.</a:t>
            </a:r>
          </a:p>
          <a:p>
            <a:pPr algn="l"/>
            <a:r>
              <a:rPr lang="en-US" sz="2400" b="0" i="0" dirty="0">
                <a:solidFill>
                  <a:srgbClr val="374151"/>
                </a:solidFill>
                <a:effectLst/>
                <a:latin typeface="Söhne"/>
              </a:rPr>
              <a:t>.</a:t>
            </a:r>
          </a:p>
          <a:p>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8241031" y="1319900"/>
            <a:ext cx="3848100" cy="4524315"/>
          </a:xfrm>
          <a:prstGeom prst="rect">
            <a:avLst/>
          </a:prstGeom>
          <a:noFill/>
        </p:spPr>
        <p:txBody>
          <a:bodyPr wrap="square" rtlCol="0">
            <a:spAutoFit/>
          </a:bodyPr>
          <a:lstStyle/>
          <a:p>
            <a:pPr marL="342900" indent="-342900">
              <a:buAutoNum type="arabicPeriod"/>
            </a:pPr>
            <a:r>
              <a:rPr lang="en-US" dirty="0"/>
              <a:t>The image dual axis plot of category orders as well as category wise revenue chart.</a:t>
            </a:r>
          </a:p>
          <a:p>
            <a:pPr marL="342900" indent="-342900">
              <a:buAutoNum type="arabicPeriod"/>
            </a:pPr>
            <a:endParaRPr lang="en-US" dirty="0"/>
          </a:p>
          <a:p>
            <a:pPr marL="342900" indent="-342900">
              <a:buAutoNum type="arabicPeriod"/>
            </a:pPr>
            <a:r>
              <a:rPr lang="en-US" dirty="0"/>
              <a:t> the line chart is of quantity and bar graph is for revenue generated category-wise.</a:t>
            </a:r>
          </a:p>
          <a:p>
            <a:pPr marL="342900" indent="-342900">
              <a:buAutoNum type="arabicPeriod"/>
            </a:pPr>
            <a:endParaRPr lang="en-US" dirty="0"/>
          </a:p>
          <a:p>
            <a:pPr marL="342900" indent="-342900">
              <a:buAutoNum type="arabicPeriod"/>
            </a:pPr>
            <a:r>
              <a:rPr lang="en-US" dirty="0"/>
              <a:t> we can see that even though the quantity of Set and Kurta are almost equal but the revenue generated by Set is almost double of Kurta.</a:t>
            </a:r>
          </a:p>
          <a:p>
            <a:pPr marL="342900" indent="-342900">
              <a:buAutoNum type="arabicPeriod"/>
            </a:pPr>
            <a:endParaRPr lang="en-US" dirty="0"/>
          </a:p>
          <a:p>
            <a:pPr marL="342900" indent="-342900">
              <a:buAutoNum type="arabicPeriod"/>
            </a:pPr>
            <a:r>
              <a:rPr lang="en-US" dirty="0"/>
              <a:t> Business of Set is more beneficial for company as compared to Kurta.</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extLst>
              <p:ext uri="{D42A27DB-BD31-4B8C-83A1-F6EECF244321}">
                <p14:modId xmlns:p14="http://schemas.microsoft.com/office/powerpoint/2010/main" val="1005291161"/>
              </p:ext>
            </p:extLst>
          </p:nvPr>
        </p:nvGraphicFramePr>
        <p:xfrm>
          <a:off x="102871" y="616795"/>
          <a:ext cx="7623810" cy="6026259"/>
        </p:xfrm>
        <a:graphic>
          <a:graphicData uri="http://schemas.openxmlformats.org/drawingml/2006/table">
            <a:tbl>
              <a:tblPr firstRow="1" bandRow="1">
                <a:tableStyleId>{5C22544A-7EE6-4342-B048-85BDC9FD1C3A}</a:tableStyleId>
              </a:tblPr>
              <a:tblGrid>
                <a:gridCol w="7623810">
                  <a:extLst>
                    <a:ext uri="{9D8B030D-6E8A-4147-A177-3AD203B41FA5}">
                      <a16:colId xmlns:a16="http://schemas.microsoft.com/office/drawing/2014/main" val="2017397657"/>
                    </a:ext>
                  </a:extLst>
                </a:gridCol>
              </a:tblGrid>
              <a:tr h="6026259">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4" name="Picture 3">
            <a:extLst>
              <a:ext uri="{FF2B5EF4-FFF2-40B4-BE49-F238E27FC236}">
                <a16:creationId xmlns:a16="http://schemas.microsoft.com/office/drawing/2014/main" id="{2D75C42D-DB67-3415-AE1D-3BCE45F29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85" y="708341"/>
            <a:ext cx="6836782" cy="5843166"/>
          </a:xfrm>
          <a:prstGeom prst="rect">
            <a:avLst/>
          </a:prstGeom>
        </p:spPr>
      </p:pic>
    </p:spTree>
    <p:extLst>
      <p:ext uri="{BB962C8B-B14F-4D97-AF65-F5344CB8AC3E}">
        <p14:creationId xmlns:p14="http://schemas.microsoft.com/office/powerpoint/2010/main" val="152399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1D768DA-1DA7-4CBE-8E6C-2229D90C9DE0}"/>
              </a:ext>
            </a:extLst>
          </p:cNvPr>
          <p:cNvSpPr/>
          <p:nvPr/>
        </p:nvSpPr>
        <p:spPr>
          <a:xfrm>
            <a:off x="0" y="-324873"/>
            <a:ext cx="4372860" cy="7508753"/>
          </a:xfrm>
          <a:custGeom>
            <a:avLst/>
            <a:gdLst>
              <a:gd name="connsiteX0" fmla="*/ 2661351 w 4372860"/>
              <a:gd name="connsiteY0" fmla="*/ 1435 h 7508753"/>
              <a:gd name="connsiteX1" fmla="*/ 4282136 w 4372860"/>
              <a:gd name="connsiteY1" fmla="*/ 739952 h 7508753"/>
              <a:gd name="connsiteX2" fmla="*/ 4175271 w 4372860"/>
              <a:gd name="connsiteY2" fmla="*/ 3127041 h 7508753"/>
              <a:gd name="connsiteX3" fmla="*/ 4164583 w 4372860"/>
              <a:gd name="connsiteY3" fmla="*/ 5152012 h 7508753"/>
              <a:gd name="connsiteX4" fmla="*/ 3477088 w 4372860"/>
              <a:gd name="connsiteY4" fmla="*/ 7200814 h 7508753"/>
              <a:gd name="connsiteX5" fmla="*/ 1951028 w 4372860"/>
              <a:gd name="connsiteY5" fmla="*/ 7350182 h 7508753"/>
              <a:gd name="connsiteX6" fmla="*/ 1790700 w 4372860"/>
              <a:gd name="connsiteY6" fmla="*/ 7268067 h 7508753"/>
              <a:gd name="connsiteX7" fmla="*/ 1790700 w 4372860"/>
              <a:gd name="connsiteY7" fmla="*/ 7360673 h 7508753"/>
              <a:gd name="connsiteX8" fmla="*/ 0 w 4372860"/>
              <a:gd name="connsiteY8" fmla="*/ 7360673 h 7508753"/>
              <a:gd name="connsiteX9" fmla="*/ 0 w 4372860"/>
              <a:gd name="connsiteY9" fmla="*/ 185173 h 7508753"/>
              <a:gd name="connsiteX10" fmla="*/ 1659303 w 4372860"/>
              <a:gd name="connsiteY10" fmla="*/ 185173 h 7508753"/>
              <a:gd name="connsiteX11" fmla="*/ 1661275 w 4372860"/>
              <a:gd name="connsiteY11" fmla="*/ 184277 h 7508753"/>
              <a:gd name="connsiteX12" fmla="*/ 2661351 w 4372860"/>
              <a:gd name="connsiteY12" fmla="*/ 1435 h 750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2860" h="7508753">
                <a:moveTo>
                  <a:pt x="2661351" y="1435"/>
                </a:moveTo>
                <a:cubicBezTo>
                  <a:pt x="3355974" y="-17624"/>
                  <a:pt x="4057718" y="149141"/>
                  <a:pt x="4282136" y="739952"/>
                </a:cubicBezTo>
                <a:cubicBezTo>
                  <a:pt x="4506550" y="1335535"/>
                  <a:pt x="4253639" y="2350402"/>
                  <a:pt x="4175271" y="3127041"/>
                </a:cubicBezTo>
                <a:cubicBezTo>
                  <a:pt x="4100464" y="3898913"/>
                  <a:pt x="4207329" y="4432554"/>
                  <a:pt x="4164583" y="5152012"/>
                </a:cubicBezTo>
                <a:cubicBezTo>
                  <a:pt x="4118277" y="5871476"/>
                  <a:pt x="3929480" y="6771996"/>
                  <a:pt x="3477088" y="7200814"/>
                </a:cubicBezTo>
                <a:cubicBezTo>
                  <a:pt x="3081241" y="7576030"/>
                  <a:pt x="2489032" y="7586452"/>
                  <a:pt x="1951028" y="7350182"/>
                </a:cubicBezTo>
                <a:lnTo>
                  <a:pt x="1790700" y="7268067"/>
                </a:lnTo>
                <a:lnTo>
                  <a:pt x="1790700" y="7360673"/>
                </a:lnTo>
                <a:lnTo>
                  <a:pt x="0" y="7360673"/>
                </a:lnTo>
                <a:lnTo>
                  <a:pt x="0" y="185173"/>
                </a:lnTo>
                <a:lnTo>
                  <a:pt x="1659303" y="185173"/>
                </a:lnTo>
                <a:lnTo>
                  <a:pt x="1661275" y="184277"/>
                </a:lnTo>
                <a:cubicBezTo>
                  <a:pt x="1972964" y="63374"/>
                  <a:pt x="2315821" y="8581"/>
                  <a:pt x="2661351" y="1435"/>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TextBox 29">
            <a:extLst>
              <a:ext uri="{FF2B5EF4-FFF2-40B4-BE49-F238E27FC236}">
                <a16:creationId xmlns:a16="http://schemas.microsoft.com/office/drawing/2014/main" id="{8BDC5375-5814-427B-930D-D88EDD79BF3F}"/>
              </a:ext>
            </a:extLst>
          </p:cNvPr>
          <p:cNvSpPr txBox="1"/>
          <p:nvPr/>
        </p:nvSpPr>
        <p:spPr>
          <a:xfrm>
            <a:off x="624664" y="2942769"/>
            <a:ext cx="2701381" cy="830997"/>
          </a:xfrm>
          <a:prstGeom prst="rect">
            <a:avLst/>
          </a:prstGeom>
          <a:noFill/>
        </p:spPr>
        <p:txBody>
          <a:bodyPr wrap="none" rtlCol="0">
            <a:spAutoFit/>
          </a:bodyPr>
          <a:lstStyle/>
          <a:p>
            <a:r>
              <a:rPr lang="en-IN" sz="4800" dirty="0">
                <a:solidFill>
                  <a:schemeClr val="bg1"/>
                </a:solidFill>
                <a:latin typeface="Fira Sans Medium" panose="020B0603050000020004" pitchFamily="34" charset="0"/>
              </a:rPr>
              <a:t>Contents</a:t>
            </a:r>
            <a:endParaRPr lang="en-IN" sz="4000" dirty="0">
              <a:solidFill>
                <a:schemeClr val="bg1"/>
              </a:solidFill>
              <a:latin typeface="Fira Sans Medium" panose="020B0603050000020004" pitchFamily="34" charset="0"/>
            </a:endParaRPr>
          </a:p>
        </p:txBody>
      </p:sp>
      <p:sp>
        <p:nvSpPr>
          <p:cNvPr id="31" name="TextBox 30">
            <a:extLst>
              <a:ext uri="{FF2B5EF4-FFF2-40B4-BE49-F238E27FC236}">
                <a16:creationId xmlns:a16="http://schemas.microsoft.com/office/drawing/2014/main" id="{26C68557-04C1-488C-9420-F0487C59CFAE}"/>
              </a:ext>
            </a:extLst>
          </p:cNvPr>
          <p:cNvSpPr txBox="1"/>
          <p:nvPr/>
        </p:nvSpPr>
        <p:spPr>
          <a:xfrm>
            <a:off x="6761446" y="678538"/>
            <a:ext cx="2348787" cy="386773"/>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Business Objective</a:t>
            </a:r>
          </a:p>
        </p:txBody>
      </p:sp>
      <p:sp>
        <p:nvSpPr>
          <p:cNvPr id="32" name="TextBox 31">
            <a:extLst>
              <a:ext uri="{FF2B5EF4-FFF2-40B4-BE49-F238E27FC236}">
                <a16:creationId xmlns:a16="http://schemas.microsoft.com/office/drawing/2014/main" id="{189F3F56-1988-439E-BA2E-26475C3AB60B}"/>
              </a:ext>
            </a:extLst>
          </p:cNvPr>
          <p:cNvSpPr txBox="1"/>
          <p:nvPr/>
        </p:nvSpPr>
        <p:spPr>
          <a:xfrm>
            <a:off x="6761446" y="1303376"/>
            <a:ext cx="2348787"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Objective Questions</a:t>
            </a:r>
          </a:p>
        </p:txBody>
      </p:sp>
      <p:sp>
        <p:nvSpPr>
          <p:cNvPr id="33" name="TextBox 32">
            <a:extLst>
              <a:ext uri="{FF2B5EF4-FFF2-40B4-BE49-F238E27FC236}">
                <a16:creationId xmlns:a16="http://schemas.microsoft.com/office/drawing/2014/main" id="{5C9B9B7F-18A8-4C58-AAF2-3FB3E1D83597}"/>
              </a:ext>
            </a:extLst>
          </p:cNvPr>
          <p:cNvSpPr txBox="1"/>
          <p:nvPr/>
        </p:nvSpPr>
        <p:spPr>
          <a:xfrm>
            <a:off x="6761446" y="1926595"/>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Data Pre-processing</a:t>
            </a:r>
            <a:endParaRPr lang="en-IN" dirty="0">
              <a:latin typeface="Fira Sans Medium" panose="020B0603050000020004" pitchFamily="34" charset="0"/>
            </a:endParaRPr>
          </a:p>
        </p:txBody>
      </p:sp>
      <p:sp>
        <p:nvSpPr>
          <p:cNvPr id="34" name="TextBox 33">
            <a:extLst>
              <a:ext uri="{FF2B5EF4-FFF2-40B4-BE49-F238E27FC236}">
                <a16:creationId xmlns:a16="http://schemas.microsoft.com/office/drawing/2014/main" id="{C382D672-5F99-41CB-9E9E-873E1E7D3065}"/>
              </a:ext>
            </a:extLst>
          </p:cNvPr>
          <p:cNvSpPr txBox="1"/>
          <p:nvPr/>
        </p:nvSpPr>
        <p:spPr>
          <a:xfrm>
            <a:off x="6761446" y="2579998"/>
            <a:ext cx="2348787"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EDA Using Python</a:t>
            </a:r>
          </a:p>
        </p:txBody>
      </p:sp>
      <p:sp>
        <p:nvSpPr>
          <p:cNvPr id="35" name="TextBox 34">
            <a:extLst>
              <a:ext uri="{FF2B5EF4-FFF2-40B4-BE49-F238E27FC236}">
                <a16:creationId xmlns:a16="http://schemas.microsoft.com/office/drawing/2014/main" id="{9463D3C9-2C80-4CBA-9EB0-56C1A4688153}"/>
              </a:ext>
            </a:extLst>
          </p:cNvPr>
          <p:cNvSpPr txBox="1"/>
          <p:nvPr/>
        </p:nvSpPr>
        <p:spPr>
          <a:xfrm>
            <a:off x="6761446" y="3222316"/>
            <a:ext cx="2348787"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EDA using Tableau</a:t>
            </a:r>
          </a:p>
        </p:txBody>
      </p:sp>
      <p:sp>
        <p:nvSpPr>
          <p:cNvPr id="36" name="TextBox 35">
            <a:extLst>
              <a:ext uri="{FF2B5EF4-FFF2-40B4-BE49-F238E27FC236}">
                <a16:creationId xmlns:a16="http://schemas.microsoft.com/office/drawing/2014/main" id="{88966208-5B6C-48D9-B93A-D29B368A5542}"/>
              </a:ext>
            </a:extLst>
          </p:cNvPr>
          <p:cNvSpPr txBox="1"/>
          <p:nvPr/>
        </p:nvSpPr>
        <p:spPr>
          <a:xfrm>
            <a:off x="6761446" y="3852995"/>
            <a:ext cx="2348787"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Dashboard</a:t>
            </a:r>
          </a:p>
        </p:txBody>
      </p:sp>
      <p:grpSp>
        <p:nvGrpSpPr>
          <p:cNvPr id="44" name="Group 43">
            <a:extLst>
              <a:ext uri="{FF2B5EF4-FFF2-40B4-BE49-F238E27FC236}">
                <a16:creationId xmlns:a16="http://schemas.microsoft.com/office/drawing/2014/main" id="{7C1C0611-29CB-4817-A0BC-F7BF53A734A8}"/>
              </a:ext>
            </a:extLst>
          </p:cNvPr>
          <p:cNvGrpSpPr/>
          <p:nvPr/>
        </p:nvGrpSpPr>
        <p:grpSpPr>
          <a:xfrm>
            <a:off x="6083564" y="815056"/>
            <a:ext cx="158344" cy="5242322"/>
            <a:chOff x="5198868" y="938018"/>
            <a:chExt cx="158344" cy="5242322"/>
          </a:xfrm>
        </p:grpSpPr>
        <p:cxnSp>
          <p:nvCxnSpPr>
            <p:cNvPr id="12" name="Straight Connector 11">
              <a:extLst>
                <a:ext uri="{FF2B5EF4-FFF2-40B4-BE49-F238E27FC236}">
                  <a16:creationId xmlns:a16="http://schemas.microsoft.com/office/drawing/2014/main" id="{9A4C75BB-2684-4FC5-8A3B-909FB4A17999}"/>
                </a:ext>
              </a:extLst>
            </p:cNvPr>
            <p:cNvCxnSpPr>
              <a:cxnSpLocks/>
            </p:cNvCxnSpPr>
            <p:nvPr/>
          </p:nvCxnSpPr>
          <p:spPr>
            <a:xfrm>
              <a:off x="5276849" y="1016000"/>
              <a:ext cx="0" cy="5051425"/>
            </a:xfrm>
            <a:prstGeom prst="line">
              <a:avLst/>
            </a:prstGeom>
            <a:ln w="38100" cap="rnd">
              <a:solidFill>
                <a:schemeClr val="tx1">
                  <a:lumMod val="65000"/>
                  <a:lumOff val="35000"/>
                  <a:alpha val="8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1C28BED4-C907-42EB-BA8D-D0AB5A841AF8}"/>
                </a:ext>
              </a:extLst>
            </p:cNvPr>
            <p:cNvSpPr/>
            <p:nvPr/>
          </p:nvSpPr>
          <p:spPr>
            <a:xfrm>
              <a:off x="5198868" y="9380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20E494FF-2B0F-4AF2-BB3F-F356831C2AA7}"/>
                </a:ext>
              </a:extLst>
            </p:cNvPr>
            <p:cNvSpPr/>
            <p:nvPr/>
          </p:nvSpPr>
          <p:spPr>
            <a:xfrm>
              <a:off x="5198868" y="1564585"/>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1FB5A5CD-C6FE-4A85-B64D-9A297D73FA9C}"/>
                </a:ext>
              </a:extLst>
            </p:cNvPr>
            <p:cNvSpPr/>
            <p:nvPr/>
          </p:nvSpPr>
          <p:spPr>
            <a:xfrm>
              <a:off x="5198868" y="2191152"/>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E0ED9E14-D1D3-47D6-84CE-60ACBFCA09C9}"/>
                </a:ext>
              </a:extLst>
            </p:cNvPr>
            <p:cNvSpPr/>
            <p:nvPr/>
          </p:nvSpPr>
          <p:spPr>
            <a:xfrm>
              <a:off x="5198868" y="2846291"/>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0C54AD29-E340-4100-AEAF-2BFD671E827F}"/>
                </a:ext>
              </a:extLst>
            </p:cNvPr>
            <p:cNvSpPr/>
            <p:nvPr/>
          </p:nvSpPr>
          <p:spPr>
            <a:xfrm>
              <a:off x="5198868" y="34800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965F061A-4290-44CA-A3DC-9E69882AF9E9}"/>
                </a:ext>
              </a:extLst>
            </p:cNvPr>
            <p:cNvSpPr/>
            <p:nvPr/>
          </p:nvSpPr>
          <p:spPr>
            <a:xfrm>
              <a:off x="5198868" y="4113718"/>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6F45837C-36A9-453E-9797-13E5AD22484F}"/>
                </a:ext>
              </a:extLst>
            </p:cNvPr>
            <p:cNvSpPr/>
            <p:nvPr/>
          </p:nvSpPr>
          <p:spPr>
            <a:xfrm>
              <a:off x="5198868" y="4749810"/>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C81E11A5-98F7-4B68-B35F-8D355C18A68B}"/>
                </a:ext>
              </a:extLst>
            </p:cNvPr>
            <p:cNvSpPr/>
            <p:nvPr/>
          </p:nvSpPr>
          <p:spPr>
            <a:xfrm>
              <a:off x="5198868" y="5385903"/>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7CC8808A-2315-46CD-B29E-68A20FEF1FBF}"/>
                </a:ext>
              </a:extLst>
            </p:cNvPr>
            <p:cNvSpPr/>
            <p:nvPr/>
          </p:nvSpPr>
          <p:spPr>
            <a:xfrm>
              <a:off x="5201249" y="6024377"/>
              <a:ext cx="155963" cy="155963"/>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a:extLst>
              <a:ext uri="{FF2B5EF4-FFF2-40B4-BE49-F238E27FC236}">
                <a16:creationId xmlns:a16="http://schemas.microsoft.com/office/drawing/2014/main" id="{6381D9B4-93B7-42F2-8D32-8ED071BC3419}"/>
              </a:ext>
            </a:extLst>
          </p:cNvPr>
          <p:cNvSpPr txBox="1"/>
          <p:nvPr/>
        </p:nvSpPr>
        <p:spPr>
          <a:xfrm>
            <a:off x="6761446" y="4488261"/>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Summary</a:t>
            </a:r>
            <a:endParaRPr lang="en-IN" dirty="0">
              <a:latin typeface="Fira Sans Medium" panose="020B0603050000020004" pitchFamily="34" charset="0"/>
            </a:endParaRPr>
          </a:p>
        </p:txBody>
      </p:sp>
      <p:sp>
        <p:nvSpPr>
          <p:cNvPr id="41" name="TextBox 40">
            <a:extLst>
              <a:ext uri="{FF2B5EF4-FFF2-40B4-BE49-F238E27FC236}">
                <a16:creationId xmlns:a16="http://schemas.microsoft.com/office/drawing/2014/main" id="{CC1D7BD8-8896-4972-BF10-159C0BF911D8}"/>
              </a:ext>
            </a:extLst>
          </p:cNvPr>
          <p:cNvSpPr txBox="1"/>
          <p:nvPr/>
        </p:nvSpPr>
        <p:spPr>
          <a:xfrm>
            <a:off x="6761446" y="5123527"/>
            <a:ext cx="2348787"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Conclusion</a:t>
            </a:r>
            <a:endParaRPr lang="en-IN" dirty="0">
              <a:latin typeface="Fira Sans Medium" panose="020B0603050000020004" pitchFamily="34" charset="0"/>
            </a:endParaRPr>
          </a:p>
        </p:txBody>
      </p:sp>
      <p:sp>
        <p:nvSpPr>
          <p:cNvPr id="42" name="TextBox 41">
            <a:extLst>
              <a:ext uri="{FF2B5EF4-FFF2-40B4-BE49-F238E27FC236}">
                <a16:creationId xmlns:a16="http://schemas.microsoft.com/office/drawing/2014/main" id="{9FAF568A-D958-457A-8DE2-4F190BE2D93B}"/>
              </a:ext>
            </a:extLst>
          </p:cNvPr>
          <p:cNvSpPr txBox="1"/>
          <p:nvPr/>
        </p:nvSpPr>
        <p:spPr>
          <a:xfrm>
            <a:off x="6761446" y="5763608"/>
            <a:ext cx="2348787" cy="423577"/>
          </a:xfrm>
          <a:prstGeom prst="rect">
            <a:avLst/>
          </a:prstGeom>
          <a:noFill/>
        </p:spPr>
        <p:txBody>
          <a:bodyPr wrap="square" rtlCol="0">
            <a:spAutoFit/>
          </a:bodyPr>
          <a:lstStyle/>
          <a:p>
            <a:pPr>
              <a:lnSpc>
                <a:spcPct val="130000"/>
              </a:lnSpc>
            </a:pPr>
            <a:r>
              <a:rPr lang="en-IN" dirty="0">
                <a:latin typeface="Fira Sans Medium" panose="020B0603050000020004" pitchFamily="34" charset="0"/>
              </a:rPr>
              <a:t>Greetings</a:t>
            </a:r>
          </a:p>
        </p:txBody>
      </p:sp>
      <p:sp>
        <p:nvSpPr>
          <p:cNvPr id="47" name="Graphic 4">
            <a:extLst>
              <a:ext uri="{FF2B5EF4-FFF2-40B4-BE49-F238E27FC236}">
                <a16:creationId xmlns:a16="http://schemas.microsoft.com/office/drawing/2014/main" id="{FDE3956F-D0F9-4520-9EDA-791F817D6CBB}"/>
              </a:ext>
            </a:extLst>
          </p:cNvPr>
          <p:cNvSpPr/>
          <p:nvPr/>
        </p:nvSpPr>
        <p:spPr>
          <a:xfrm rot="12382247">
            <a:off x="11217169" y="4896190"/>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48" name="Graphic 4">
            <a:extLst>
              <a:ext uri="{FF2B5EF4-FFF2-40B4-BE49-F238E27FC236}">
                <a16:creationId xmlns:a16="http://schemas.microsoft.com/office/drawing/2014/main" id="{145D7E10-549D-49F4-A303-0DA5C5A7C5DD}"/>
              </a:ext>
            </a:extLst>
          </p:cNvPr>
          <p:cNvSpPr/>
          <p:nvPr/>
        </p:nvSpPr>
        <p:spPr>
          <a:xfrm rot="3308474" flipH="1">
            <a:off x="11102532" y="5638359"/>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27" name="TextBox 26">
            <a:extLst>
              <a:ext uri="{FF2B5EF4-FFF2-40B4-BE49-F238E27FC236}">
                <a16:creationId xmlns:a16="http://schemas.microsoft.com/office/drawing/2014/main" id="{560A116B-CEAA-4F52-BBCF-7ACCB506DD15}"/>
              </a:ext>
            </a:extLst>
          </p:cNvPr>
          <p:cNvSpPr txBox="1"/>
          <p:nvPr/>
        </p:nvSpPr>
        <p:spPr>
          <a:xfrm>
            <a:off x="5008057" y="67853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01</a:t>
            </a:r>
            <a:endParaRPr lang="en-IN" dirty="0">
              <a:latin typeface="Fira Sans Medium" panose="020B0603050000020004" pitchFamily="34" charset="0"/>
            </a:endParaRPr>
          </a:p>
        </p:txBody>
      </p:sp>
      <p:sp>
        <p:nvSpPr>
          <p:cNvPr id="28" name="TextBox 27">
            <a:extLst>
              <a:ext uri="{FF2B5EF4-FFF2-40B4-BE49-F238E27FC236}">
                <a16:creationId xmlns:a16="http://schemas.microsoft.com/office/drawing/2014/main" id="{357E1C47-5F9B-4DEC-AB74-280817249E80}"/>
              </a:ext>
            </a:extLst>
          </p:cNvPr>
          <p:cNvSpPr txBox="1"/>
          <p:nvPr/>
        </p:nvSpPr>
        <p:spPr>
          <a:xfrm>
            <a:off x="5008057" y="130337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02</a:t>
            </a:r>
            <a:endParaRPr lang="en-IN" dirty="0">
              <a:latin typeface="Fira Sans Medium" panose="020B0603050000020004" pitchFamily="34" charset="0"/>
            </a:endParaRPr>
          </a:p>
        </p:txBody>
      </p:sp>
      <p:sp>
        <p:nvSpPr>
          <p:cNvPr id="29" name="TextBox 28">
            <a:extLst>
              <a:ext uri="{FF2B5EF4-FFF2-40B4-BE49-F238E27FC236}">
                <a16:creationId xmlns:a16="http://schemas.microsoft.com/office/drawing/2014/main" id="{C69CE701-A04C-4B00-A98E-45155D83FCD6}"/>
              </a:ext>
            </a:extLst>
          </p:cNvPr>
          <p:cNvSpPr txBox="1"/>
          <p:nvPr/>
        </p:nvSpPr>
        <p:spPr>
          <a:xfrm>
            <a:off x="5008057" y="19265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03</a:t>
            </a:r>
            <a:endParaRPr lang="en-IN" dirty="0">
              <a:latin typeface="Fira Sans Medium" panose="020B0603050000020004" pitchFamily="34" charset="0"/>
            </a:endParaRPr>
          </a:p>
        </p:txBody>
      </p:sp>
      <p:sp>
        <p:nvSpPr>
          <p:cNvPr id="39" name="TextBox 38">
            <a:extLst>
              <a:ext uri="{FF2B5EF4-FFF2-40B4-BE49-F238E27FC236}">
                <a16:creationId xmlns:a16="http://schemas.microsoft.com/office/drawing/2014/main" id="{83DF6690-26EA-40D7-A858-D4888A649056}"/>
              </a:ext>
            </a:extLst>
          </p:cNvPr>
          <p:cNvSpPr txBox="1"/>
          <p:nvPr/>
        </p:nvSpPr>
        <p:spPr>
          <a:xfrm>
            <a:off x="5008057" y="257999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04</a:t>
            </a:r>
            <a:endParaRPr lang="en-IN" dirty="0">
              <a:latin typeface="Fira Sans Medium" panose="020B0603050000020004" pitchFamily="34" charset="0"/>
            </a:endParaRPr>
          </a:p>
        </p:txBody>
      </p:sp>
      <p:sp>
        <p:nvSpPr>
          <p:cNvPr id="43" name="TextBox 42">
            <a:extLst>
              <a:ext uri="{FF2B5EF4-FFF2-40B4-BE49-F238E27FC236}">
                <a16:creationId xmlns:a16="http://schemas.microsoft.com/office/drawing/2014/main" id="{C7991D8B-9248-4507-96C8-9632F6372F65}"/>
              </a:ext>
            </a:extLst>
          </p:cNvPr>
          <p:cNvSpPr txBox="1"/>
          <p:nvPr/>
        </p:nvSpPr>
        <p:spPr>
          <a:xfrm>
            <a:off x="5008057" y="3222316"/>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05</a:t>
            </a:r>
            <a:endParaRPr lang="en-IN" dirty="0">
              <a:latin typeface="Fira Sans Medium" panose="020B0603050000020004" pitchFamily="34" charset="0"/>
            </a:endParaRPr>
          </a:p>
        </p:txBody>
      </p:sp>
      <p:sp>
        <p:nvSpPr>
          <p:cNvPr id="45" name="TextBox 44">
            <a:extLst>
              <a:ext uri="{FF2B5EF4-FFF2-40B4-BE49-F238E27FC236}">
                <a16:creationId xmlns:a16="http://schemas.microsoft.com/office/drawing/2014/main" id="{5FB414D4-51D6-47FB-B7F0-69A452F41C2C}"/>
              </a:ext>
            </a:extLst>
          </p:cNvPr>
          <p:cNvSpPr txBox="1"/>
          <p:nvPr/>
        </p:nvSpPr>
        <p:spPr>
          <a:xfrm>
            <a:off x="5008057" y="3852995"/>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06</a:t>
            </a:r>
            <a:endParaRPr lang="en-IN" dirty="0">
              <a:latin typeface="Fira Sans Medium" panose="020B0603050000020004" pitchFamily="34" charset="0"/>
            </a:endParaRPr>
          </a:p>
        </p:txBody>
      </p:sp>
      <p:sp>
        <p:nvSpPr>
          <p:cNvPr id="46" name="TextBox 45">
            <a:extLst>
              <a:ext uri="{FF2B5EF4-FFF2-40B4-BE49-F238E27FC236}">
                <a16:creationId xmlns:a16="http://schemas.microsoft.com/office/drawing/2014/main" id="{79A6B042-B334-4F4D-9C90-18B8C401E2FF}"/>
              </a:ext>
            </a:extLst>
          </p:cNvPr>
          <p:cNvSpPr txBox="1"/>
          <p:nvPr/>
        </p:nvSpPr>
        <p:spPr>
          <a:xfrm>
            <a:off x="5008057" y="4488261"/>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07</a:t>
            </a:r>
            <a:endParaRPr lang="en-IN" dirty="0">
              <a:latin typeface="Fira Sans Medium" panose="020B0603050000020004" pitchFamily="34" charset="0"/>
            </a:endParaRPr>
          </a:p>
        </p:txBody>
      </p:sp>
      <p:sp>
        <p:nvSpPr>
          <p:cNvPr id="50" name="TextBox 49">
            <a:extLst>
              <a:ext uri="{FF2B5EF4-FFF2-40B4-BE49-F238E27FC236}">
                <a16:creationId xmlns:a16="http://schemas.microsoft.com/office/drawing/2014/main" id="{343C3476-6A5D-481C-970C-E198648BD50A}"/>
              </a:ext>
            </a:extLst>
          </p:cNvPr>
          <p:cNvSpPr txBox="1"/>
          <p:nvPr/>
        </p:nvSpPr>
        <p:spPr>
          <a:xfrm>
            <a:off x="5008057" y="5123527"/>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08</a:t>
            </a:r>
            <a:endParaRPr lang="en-IN" dirty="0">
              <a:latin typeface="Fira Sans Medium" panose="020B0603050000020004" pitchFamily="34" charset="0"/>
            </a:endParaRPr>
          </a:p>
        </p:txBody>
      </p:sp>
      <p:sp>
        <p:nvSpPr>
          <p:cNvPr id="51" name="TextBox 50">
            <a:extLst>
              <a:ext uri="{FF2B5EF4-FFF2-40B4-BE49-F238E27FC236}">
                <a16:creationId xmlns:a16="http://schemas.microsoft.com/office/drawing/2014/main" id="{1F241C2B-092E-4EFF-9D90-C8A236300C34}"/>
              </a:ext>
            </a:extLst>
          </p:cNvPr>
          <p:cNvSpPr txBox="1"/>
          <p:nvPr/>
        </p:nvSpPr>
        <p:spPr>
          <a:xfrm>
            <a:off x="5008057" y="5763608"/>
            <a:ext cx="739352" cy="385234"/>
          </a:xfrm>
          <a:prstGeom prst="rect">
            <a:avLst/>
          </a:prstGeom>
          <a:noFill/>
        </p:spPr>
        <p:txBody>
          <a:bodyPr wrap="square" rtlCol="0">
            <a:spAutoFit/>
          </a:bodyPr>
          <a:lstStyle/>
          <a:p>
            <a:pPr>
              <a:lnSpc>
                <a:spcPct val="130000"/>
              </a:lnSpc>
            </a:pPr>
            <a:r>
              <a:rPr lang="en-IN" sz="1600" dirty="0">
                <a:latin typeface="Fira Sans Medium" panose="020B0603050000020004" pitchFamily="34" charset="0"/>
              </a:rPr>
              <a:t>09</a:t>
            </a:r>
            <a:endParaRPr lang="en-IN" dirty="0">
              <a:latin typeface="Fira Sans Medium" panose="020B0603050000020004" pitchFamily="34" charset="0"/>
            </a:endParaRPr>
          </a:p>
        </p:txBody>
      </p:sp>
    </p:spTree>
    <p:extLst>
      <p:ext uri="{BB962C8B-B14F-4D97-AF65-F5344CB8AC3E}">
        <p14:creationId xmlns:p14="http://schemas.microsoft.com/office/powerpoint/2010/main" val="1364433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162517" y="107979"/>
            <a:ext cx="8800871" cy="1077218"/>
          </a:xfrm>
          <a:prstGeom prst="rect">
            <a:avLst/>
          </a:prstGeom>
          <a:noFill/>
        </p:spPr>
        <p:txBody>
          <a:bodyPr wrap="none" rtlCol="0">
            <a:spAutoFit/>
          </a:bodyPr>
          <a:lstStyle/>
          <a:p>
            <a:pPr algn="l"/>
            <a:r>
              <a:rPr lang="en-US" sz="2800" b="0" i="0" dirty="0">
                <a:solidFill>
                  <a:srgbClr val="374151"/>
                </a:solidFill>
                <a:effectLst/>
                <a:latin typeface="Söhne"/>
              </a:rPr>
              <a:t>Examine the distribution of order status within the dataset.</a:t>
            </a:r>
          </a:p>
          <a:p>
            <a:endParaRPr lang="en-IN" sz="3600" dirty="0">
              <a:latin typeface="Fira Sans Medium" panose="020B0603050000020004" pitchFamily="34" charset="0"/>
            </a:endParaRPr>
          </a:p>
        </p:txBody>
      </p:sp>
      <p:sp>
        <p:nvSpPr>
          <p:cNvPr id="16" name="TextBox 15">
            <a:extLst>
              <a:ext uri="{FF2B5EF4-FFF2-40B4-BE49-F238E27FC236}">
                <a16:creationId xmlns:a16="http://schemas.microsoft.com/office/drawing/2014/main" id="{FC0AC0E7-9F37-A241-B39A-D0970CE13B32}"/>
              </a:ext>
            </a:extLst>
          </p:cNvPr>
          <p:cNvSpPr txBox="1"/>
          <p:nvPr/>
        </p:nvSpPr>
        <p:spPr>
          <a:xfrm>
            <a:off x="7127909" y="1186119"/>
            <a:ext cx="4999532" cy="646331"/>
          </a:xfrm>
          <a:prstGeom prst="rect">
            <a:avLst/>
          </a:prstGeom>
          <a:noFill/>
        </p:spPr>
        <p:txBody>
          <a:bodyPr wrap="square" rtlCol="0">
            <a:spAutoFit/>
          </a:bodyPr>
          <a:lstStyle/>
          <a:p>
            <a:pPr marL="342900" indent="-342900">
              <a:buAutoNum type="arabicPeriod"/>
            </a:pPr>
            <a:r>
              <a:rPr lang="en-US" dirty="0"/>
              <a:t>As per bar plot we can see most of the orders are shipped</a:t>
            </a:r>
          </a:p>
        </p:txBody>
      </p:sp>
      <p:sp>
        <p:nvSpPr>
          <p:cNvPr id="17" name="TextBox 16">
            <a:extLst>
              <a:ext uri="{FF2B5EF4-FFF2-40B4-BE49-F238E27FC236}">
                <a16:creationId xmlns:a16="http://schemas.microsoft.com/office/drawing/2014/main" id="{588DD680-7019-3276-6641-59CF8E652756}"/>
              </a:ext>
            </a:extLst>
          </p:cNvPr>
          <p:cNvSpPr txBox="1"/>
          <p:nvPr/>
        </p:nvSpPr>
        <p:spPr>
          <a:xfrm>
            <a:off x="7127909" y="2583729"/>
            <a:ext cx="4939878" cy="646331"/>
          </a:xfrm>
          <a:prstGeom prst="rect">
            <a:avLst/>
          </a:prstGeom>
          <a:noFill/>
        </p:spPr>
        <p:txBody>
          <a:bodyPr wrap="none" rtlCol="0">
            <a:spAutoFit/>
          </a:bodyPr>
          <a:lstStyle/>
          <a:p>
            <a:r>
              <a:rPr lang="en-US" dirty="0"/>
              <a:t>2.Delivered to buyer have considerable amount, </a:t>
            </a:r>
          </a:p>
          <a:p>
            <a:r>
              <a:rPr lang="en-US" dirty="0"/>
              <a:t> but still less than half the count of shipped orders.</a:t>
            </a: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810888" y="295055"/>
            <a:ext cx="2302880" cy="12005710"/>
          </a:xfrm>
          <a:prstGeom prst="rect">
            <a:avLst/>
          </a:prstGeom>
        </p:spPr>
      </p:pic>
      <p:sp>
        <p:nvSpPr>
          <p:cNvPr id="8" name="TextBox 7">
            <a:extLst>
              <a:ext uri="{FF2B5EF4-FFF2-40B4-BE49-F238E27FC236}">
                <a16:creationId xmlns:a16="http://schemas.microsoft.com/office/drawing/2014/main" id="{92A1AFDC-0884-EFAB-3BA7-DA2BD1FDC4BF}"/>
              </a:ext>
            </a:extLst>
          </p:cNvPr>
          <p:cNvSpPr txBox="1"/>
          <p:nvPr/>
        </p:nvSpPr>
        <p:spPr>
          <a:xfrm>
            <a:off x="7151847" y="3791476"/>
            <a:ext cx="4782207" cy="646331"/>
          </a:xfrm>
          <a:prstGeom prst="rect">
            <a:avLst/>
          </a:prstGeom>
          <a:noFill/>
        </p:spPr>
        <p:txBody>
          <a:bodyPr wrap="none" rtlCol="0">
            <a:spAutoFit/>
          </a:bodyPr>
          <a:lstStyle/>
          <a:p>
            <a:r>
              <a:rPr lang="en-US" dirty="0"/>
              <a:t>3.Cancelled orders have considerable amount </a:t>
            </a:r>
          </a:p>
          <a:p>
            <a:r>
              <a:rPr lang="en-US" dirty="0"/>
              <a:t>as it is more than the amount of delivered orders</a:t>
            </a:r>
          </a:p>
        </p:txBody>
      </p:sp>
      <p:graphicFrame>
        <p:nvGraphicFramePr>
          <p:cNvPr id="6" name="Table 5">
            <a:extLst>
              <a:ext uri="{FF2B5EF4-FFF2-40B4-BE49-F238E27FC236}">
                <a16:creationId xmlns:a16="http://schemas.microsoft.com/office/drawing/2014/main" id="{702B552E-BCD0-912B-1CE4-7515FA083803}"/>
              </a:ext>
            </a:extLst>
          </p:cNvPr>
          <p:cNvGraphicFramePr>
            <a:graphicFrameLocks noGrp="1"/>
          </p:cNvGraphicFramePr>
          <p:nvPr>
            <p:extLst>
              <p:ext uri="{D42A27DB-BD31-4B8C-83A1-F6EECF244321}">
                <p14:modId xmlns:p14="http://schemas.microsoft.com/office/powerpoint/2010/main" val="3179608868"/>
              </p:ext>
            </p:extLst>
          </p:nvPr>
        </p:nvGraphicFramePr>
        <p:xfrm>
          <a:off x="270752" y="859258"/>
          <a:ext cx="6831573" cy="5890580"/>
        </p:xfrm>
        <a:graphic>
          <a:graphicData uri="http://schemas.openxmlformats.org/drawingml/2006/table">
            <a:tbl>
              <a:tblPr firstRow="1" bandRow="1">
                <a:tableStyleId>{5C22544A-7EE6-4342-B048-85BDC9FD1C3A}</a:tableStyleId>
              </a:tblPr>
              <a:tblGrid>
                <a:gridCol w="6831573">
                  <a:extLst>
                    <a:ext uri="{9D8B030D-6E8A-4147-A177-3AD203B41FA5}">
                      <a16:colId xmlns:a16="http://schemas.microsoft.com/office/drawing/2014/main" val="2874065263"/>
                    </a:ext>
                  </a:extLst>
                </a:gridCol>
              </a:tblGrid>
              <a:tr h="781547">
                <a:tc>
                  <a:txBody>
                    <a:bodyPr/>
                    <a:lstStyle/>
                    <a:p>
                      <a:r>
                        <a:rPr lang="en-US" sz="3600" dirty="0"/>
                        <a:t>Number of Orders Vs. Order Status</a:t>
                      </a:r>
                    </a:p>
                  </a:txBody>
                  <a:tcPr>
                    <a:solidFill>
                      <a:schemeClr val="tx1">
                        <a:lumMod val="75000"/>
                        <a:lumOff val="25000"/>
                      </a:schemeClr>
                    </a:solidFill>
                  </a:tcPr>
                </a:tc>
                <a:extLst>
                  <a:ext uri="{0D108BD9-81ED-4DB2-BD59-A6C34878D82A}">
                    <a16:rowId xmlns:a16="http://schemas.microsoft.com/office/drawing/2014/main" val="2556116137"/>
                  </a:ext>
                </a:extLst>
              </a:tr>
              <a:tr h="5109033">
                <a:tc>
                  <a:txBody>
                    <a:bodyPr/>
                    <a:lstStyle/>
                    <a:p>
                      <a:endParaRPr lang="en-US" dirty="0"/>
                    </a:p>
                  </a:txBody>
                  <a:tcPr>
                    <a:solidFill>
                      <a:srgbClr val="FFA542"/>
                    </a:solidFill>
                  </a:tcPr>
                </a:tc>
                <a:extLst>
                  <a:ext uri="{0D108BD9-81ED-4DB2-BD59-A6C34878D82A}">
                    <a16:rowId xmlns:a16="http://schemas.microsoft.com/office/drawing/2014/main" val="2350323192"/>
                  </a:ext>
                </a:extLst>
              </a:tr>
            </a:tbl>
          </a:graphicData>
        </a:graphic>
      </p:graphicFrame>
      <p:pic>
        <p:nvPicPr>
          <p:cNvPr id="3" name="Picture 2">
            <a:extLst>
              <a:ext uri="{FF2B5EF4-FFF2-40B4-BE49-F238E27FC236}">
                <a16:creationId xmlns:a16="http://schemas.microsoft.com/office/drawing/2014/main" id="{EB314582-C599-0EF6-57DA-4A0B5A69FB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86" y="1667845"/>
            <a:ext cx="6105303" cy="4896484"/>
          </a:xfrm>
          <a:prstGeom prst="rect">
            <a:avLst/>
          </a:prstGeom>
        </p:spPr>
      </p:pic>
    </p:spTree>
    <p:extLst>
      <p:ext uri="{BB962C8B-B14F-4D97-AF65-F5344CB8AC3E}">
        <p14:creationId xmlns:p14="http://schemas.microsoft.com/office/powerpoint/2010/main" val="3150234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74151"/>
                </a:solidFill>
                <a:latin typeface="Söhne"/>
              </a:rPr>
              <a:t>Examination of courier delivery status.</a:t>
            </a:r>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graphicFrame>
        <p:nvGraphicFramePr>
          <p:cNvPr id="5" name="Table 4">
            <a:extLst>
              <a:ext uri="{FF2B5EF4-FFF2-40B4-BE49-F238E27FC236}">
                <a16:creationId xmlns:a16="http://schemas.microsoft.com/office/drawing/2014/main" id="{F62F83F3-E179-4C9B-3D44-C5CB0B055CC5}"/>
              </a:ext>
            </a:extLst>
          </p:cNvPr>
          <p:cNvGraphicFramePr>
            <a:graphicFrameLocks noGrp="1"/>
          </p:cNvGraphicFramePr>
          <p:nvPr>
            <p:extLst>
              <p:ext uri="{D42A27DB-BD31-4B8C-83A1-F6EECF244321}">
                <p14:modId xmlns:p14="http://schemas.microsoft.com/office/powerpoint/2010/main" val="2822771557"/>
              </p:ext>
            </p:extLst>
          </p:nvPr>
        </p:nvGraphicFramePr>
        <p:xfrm>
          <a:off x="186290" y="662560"/>
          <a:ext cx="7688980" cy="6083365"/>
        </p:xfrm>
        <a:graphic>
          <a:graphicData uri="http://schemas.openxmlformats.org/drawingml/2006/table">
            <a:tbl>
              <a:tblPr firstRow="1" bandRow="1">
                <a:tableStyleId>{5C22544A-7EE6-4342-B048-85BDC9FD1C3A}</a:tableStyleId>
              </a:tblPr>
              <a:tblGrid>
                <a:gridCol w="7688980">
                  <a:extLst>
                    <a:ext uri="{9D8B030D-6E8A-4147-A177-3AD203B41FA5}">
                      <a16:colId xmlns:a16="http://schemas.microsoft.com/office/drawing/2014/main" val="2874065263"/>
                    </a:ext>
                  </a:extLst>
                </a:gridCol>
              </a:tblGrid>
              <a:tr h="523347">
                <a:tc>
                  <a:txBody>
                    <a:bodyPr/>
                    <a:lstStyle/>
                    <a:p>
                      <a:pPr algn="ctr"/>
                      <a:r>
                        <a:rPr lang="en-US" sz="2800" dirty="0"/>
                        <a:t>Heatmap (status vs courier status)</a:t>
                      </a:r>
                    </a:p>
                  </a:txBody>
                  <a:tcPr>
                    <a:solidFill>
                      <a:schemeClr val="tx1">
                        <a:lumMod val="75000"/>
                        <a:lumOff val="25000"/>
                      </a:schemeClr>
                    </a:solidFill>
                  </a:tcPr>
                </a:tc>
                <a:extLst>
                  <a:ext uri="{0D108BD9-81ED-4DB2-BD59-A6C34878D82A}">
                    <a16:rowId xmlns:a16="http://schemas.microsoft.com/office/drawing/2014/main" val="2556116137"/>
                  </a:ext>
                </a:extLst>
              </a:tr>
              <a:tr h="5560018">
                <a:tc>
                  <a:txBody>
                    <a:bodyPr/>
                    <a:lstStyle/>
                    <a:p>
                      <a:endParaRPr lang="en-US" dirty="0"/>
                    </a:p>
                  </a:txBody>
                  <a:tcPr>
                    <a:solidFill>
                      <a:srgbClr val="FFA542"/>
                    </a:solidFill>
                  </a:tcPr>
                </a:tc>
                <a:extLst>
                  <a:ext uri="{0D108BD9-81ED-4DB2-BD59-A6C34878D82A}">
                    <a16:rowId xmlns:a16="http://schemas.microsoft.com/office/drawing/2014/main" val="2350323192"/>
                  </a:ext>
                </a:extLst>
              </a:tr>
            </a:tbl>
          </a:graphicData>
        </a:graphic>
      </p:graphicFrame>
      <p:pic>
        <p:nvPicPr>
          <p:cNvPr id="4" name="Picture 3">
            <a:extLst>
              <a:ext uri="{FF2B5EF4-FFF2-40B4-BE49-F238E27FC236}">
                <a16:creationId xmlns:a16="http://schemas.microsoft.com/office/drawing/2014/main" id="{53F87ECE-5B3B-AB8F-08D4-DC3511E24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949" y="1242611"/>
            <a:ext cx="7097115" cy="5386789"/>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7875271" y="1605650"/>
            <a:ext cx="4316730" cy="3416320"/>
          </a:xfrm>
          <a:prstGeom prst="rect">
            <a:avLst/>
          </a:prstGeom>
          <a:noFill/>
        </p:spPr>
        <p:txBody>
          <a:bodyPr wrap="square" rtlCol="0">
            <a:spAutoFit/>
          </a:bodyPr>
          <a:lstStyle/>
          <a:p>
            <a:pPr marL="342900" indent="-342900">
              <a:buFont typeface="+mj-lt"/>
              <a:buAutoNum type="arabicPeriod"/>
            </a:pPr>
            <a:r>
              <a:rPr lang="en-US" dirty="0"/>
              <a:t>From the Heatmap we can see that there </a:t>
            </a:r>
          </a:p>
          <a:p>
            <a:r>
              <a:rPr lang="en-US" dirty="0"/>
              <a:t>      are a huge number of shipped but not </a:t>
            </a:r>
          </a:p>
          <a:p>
            <a:r>
              <a:rPr lang="en-US" dirty="0"/>
              <a:t>      delivered  orders. Total of 77596.</a:t>
            </a:r>
          </a:p>
          <a:p>
            <a:endParaRPr lang="en-US" dirty="0"/>
          </a:p>
          <a:p>
            <a:endParaRPr lang="en-US" dirty="0"/>
          </a:p>
          <a:p>
            <a:r>
              <a:rPr lang="en-US" dirty="0"/>
              <a:t>2. It is a concerning issue as it can delay the</a:t>
            </a:r>
          </a:p>
          <a:p>
            <a:r>
              <a:rPr lang="en-US" dirty="0"/>
              <a:t>    the delivery time and over all bad </a:t>
            </a:r>
          </a:p>
          <a:p>
            <a:r>
              <a:rPr lang="en-US" dirty="0"/>
              <a:t>    experience for customers </a:t>
            </a:r>
          </a:p>
          <a:p>
            <a:endParaRPr lang="en-US" dirty="0"/>
          </a:p>
          <a:p>
            <a:r>
              <a:rPr lang="en-US" dirty="0"/>
              <a:t>3. In next slide we will try to analyze this </a:t>
            </a:r>
          </a:p>
          <a:p>
            <a:r>
              <a:rPr lang="en-US" dirty="0"/>
              <a:t>    issue.</a:t>
            </a:r>
          </a:p>
        </p:txBody>
      </p:sp>
    </p:spTree>
    <p:extLst>
      <p:ext uri="{BB962C8B-B14F-4D97-AF65-F5344CB8AC3E}">
        <p14:creationId xmlns:p14="http://schemas.microsoft.com/office/powerpoint/2010/main" val="73050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74151"/>
                </a:solidFill>
                <a:latin typeface="Söhne"/>
              </a:rPr>
              <a:t>Examination of courier delivery status.</a:t>
            </a:r>
            <a:endParaRPr lang="en-IN" sz="2400" dirty="0">
              <a:latin typeface="Fira Sans Medium" panose="020B0603050000020004" pitchFamily="34" charset="0"/>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graphicFrame>
        <p:nvGraphicFramePr>
          <p:cNvPr id="5" name="Table 4">
            <a:extLst>
              <a:ext uri="{FF2B5EF4-FFF2-40B4-BE49-F238E27FC236}">
                <a16:creationId xmlns:a16="http://schemas.microsoft.com/office/drawing/2014/main" id="{F62F83F3-E179-4C9B-3D44-C5CB0B055CC5}"/>
              </a:ext>
            </a:extLst>
          </p:cNvPr>
          <p:cNvGraphicFramePr>
            <a:graphicFrameLocks noGrp="1"/>
          </p:cNvGraphicFramePr>
          <p:nvPr>
            <p:extLst>
              <p:ext uri="{D42A27DB-BD31-4B8C-83A1-F6EECF244321}">
                <p14:modId xmlns:p14="http://schemas.microsoft.com/office/powerpoint/2010/main" val="3694335859"/>
              </p:ext>
            </p:extLst>
          </p:nvPr>
        </p:nvGraphicFramePr>
        <p:xfrm>
          <a:off x="186290" y="662560"/>
          <a:ext cx="7688980" cy="6083365"/>
        </p:xfrm>
        <a:graphic>
          <a:graphicData uri="http://schemas.openxmlformats.org/drawingml/2006/table">
            <a:tbl>
              <a:tblPr firstRow="1" bandRow="1">
                <a:tableStyleId>{5C22544A-7EE6-4342-B048-85BDC9FD1C3A}</a:tableStyleId>
              </a:tblPr>
              <a:tblGrid>
                <a:gridCol w="7688980">
                  <a:extLst>
                    <a:ext uri="{9D8B030D-6E8A-4147-A177-3AD203B41FA5}">
                      <a16:colId xmlns:a16="http://schemas.microsoft.com/office/drawing/2014/main" val="2874065263"/>
                    </a:ext>
                  </a:extLst>
                </a:gridCol>
              </a:tblGrid>
              <a:tr h="523347">
                <a:tc>
                  <a:txBody>
                    <a:bodyPr/>
                    <a:lstStyle/>
                    <a:p>
                      <a:pPr algn="ctr"/>
                      <a:r>
                        <a:rPr lang="en-US" sz="2800" dirty="0"/>
                        <a:t>Undelivered orders Category-wise</a:t>
                      </a:r>
                    </a:p>
                  </a:txBody>
                  <a:tcPr>
                    <a:solidFill>
                      <a:schemeClr val="tx1">
                        <a:lumMod val="75000"/>
                        <a:lumOff val="25000"/>
                      </a:schemeClr>
                    </a:solidFill>
                  </a:tcPr>
                </a:tc>
                <a:extLst>
                  <a:ext uri="{0D108BD9-81ED-4DB2-BD59-A6C34878D82A}">
                    <a16:rowId xmlns:a16="http://schemas.microsoft.com/office/drawing/2014/main" val="2556116137"/>
                  </a:ext>
                </a:extLst>
              </a:tr>
              <a:tr h="5560018">
                <a:tc>
                  <a:txBody>
                    <a:bodyPr/>
                    <a:lstStyle/>
                    <a:p>
                      <a:endParaRPr lang="en-US" dirty="0"/>
                    </a:p>
                  </a:txBody>
                  <a:tcPr>
                    <a:solidFill>
                      <a:srgbClr val="FFA542"/>
                    </a:solidFill>
                  </a:tcPr>
                </a:tc>
                <a:extLst>
                  <a:ext uri="{0D108BD9-81ED-4DB2-BD59-A6C34878D82A}">
                    <a16:rowId xmlns:a16="http://schemas.microsoft.com/office/drawing/2014/main" val="2350323192"/>
                  </a:ext>
                </a:extLst>
              </a:tr>
            </a:tbl>
          </a:graphicData>
        </a:graphic>
      </p:graphicFrame>
      <p:sp>
        <p:nvSpPr>
          <p:cNvPr id="7" name="TextBox 6">
            <a:extLst>
              <a:ext uri="{FF2B5EF4-FFF2-40B4-BE49-F238E27FC236}">
                <a16:creationId xmlns:a16="http://schemas.microsoft.com/office/drawing/2014/main" id="{A58CB1DD-7B24-6242-2A9C-696DC4D6BC17}"/>
              </a:ext>
            </a:extLst>
          </p:cNvPr>
          <p:cNvSpPr txBox="1"/>
          <p:nvPr/>
        </p:nvSpPr>
        <p:spPr>
          <a:xfrm>
            <a:off x="7875271" y="1605650"/>
            <a:ext cx="4316729" cy="2585323"/>
          </a:xfrm>
          <a:prstGeom prst="rect">
            <a:avLst/>
          </a:prstGeom>
          <a:noFill/>
        </p:spPr>
        <p:txBody>
          <a:bodyPr wrap="square" rtlCol="0">
            <a:spAutoFit/>
          </a:bodyPr>
          <a:lstStyle/>
          <a:p>
            <a:r>
              <a:rPr lang="en-US" dirty="0"/>
              <a:t>1.As we can see in the pivot table,</a:t>
            </a:r>
          </a:p>
          <a:p>
            <a:r>
              <a:rPr lang="en-US" dirty="0"/>
              <a:t>   huge number of Kurta and Set orders are </a:t>
            </a:r>
          </a:p>
          <a:p>
            <a:r>
              <a:rPr lang="en-US" dirty="0"/>
              <a:t>   pending.</a:t>
            </a:r>
          </a:p>
          <a:p>
            <a:endParaRPr lang="en-US" dirty="0"/>
          </a:p>
          <a:p>
            <a:r>
              <a:rPr lang="en-US" dirty="0"/>
              <a:t>2. Both have pending order greater than  </a:t>
            </a:r>
          </a:p>
          <a:p>
            <a:r>
              <a:rPr lang="en-US" dirty="0"/>
              <a:t>   30000.</a:t>
            </a:r>
          </a:p>
          <a:p>
            <a:endParaRPr lang="en-US" dirty="0"/>
          </a:p>
          <a:p>
            <a:r>
              <a:rPr lang="en-US" dirty="0"/>
              <a:t>3. Company need to get in touch with the seller and resolve this issue.</a:t>
            </a:r>
          </a:p>
        </p:txBody>
      </p:sp>
      <p:pic>
        <p:nvPicPr>
          <p:cNvPr id="3" name="Picture 2">
            <a:extLst>
              <a:ext uri="{FF2B5EF4-FFF2-40B4-BE49-F238E27FC236}">
                <a16:creationId xmlns:a16="http://schemas.microsoft.com/office/drawing/2014/main" id="{A6F500DD-3B09-888B-CCFA-E5A9709AD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297" y="1392216"/>
            <a:ext cx="4551153" cy="5000652"/>
          </a:xfrm>
          <a:prstGeom prst="rect">
            <a:avLst/>
          </a:prstGeom>
        </p:spPr>
      </p:pic>
    </p:spTree>
    <p:extLst>
      <p:ext uri="{BB962C8B-B14F-4D97-AF65-F5344CB8AC3E}">
        <p14:creationId xmlns:p14="http://schemas.microsoft.com/office/powerpoint/2010/main" val="93786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33333"/>
                </a:solidFill>
                <a:latin typeface="Tableau Light"/>
              </a:rPr>
              <a:t>Courier status based on shipment service.</a:t>
            </a:r>
            <a:r>
              <a:rPr lang="en-US" sz="2400" dirty="0">
                <a:solidFill>
                  <a:srgbClr val="333333"/>
                </a:solidFill>
                <a:effectLst/>
                <a:latin typeface="Tableau Light"/>
              </a:rPr>
              <a:t> </a:t>
            </a: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8241031" y="1319900"/>
            <a:ext cx="3848100" cy="4801314"/>
          </a:xfrm>
          <a:prstGeom prst="rect">
            <a:avLst/>
          </a:prstGeom>
          <a:noFill/>
        </p:spPr>
        <p:txBody>
          <a:bodyPr wrap="square" rtlCol="0">
            <a:spAutoFit/>
          </a:bodyPr>
          <a:lstStyle/>
          <a:p>
            <a:pPr marL="342900" indent="-342900">
              <a:buAutoNum type="arabicPeriod"/>
            </a:pPr>
            <a:r>
              <a:rPr lang="en-US" dirty="0"/>
              <a:t>The image shows the stacked chart of ship service and courier status</a:t>
            </a:r>
          </a:p>
          <a:p>
            <a:pPr marL="342900" indent="-342900">
              <a:buAutoNum type="arabicPeriod"/>
            </a:pPr>
            <a:endParaRPr lang="en-US" dirty="0"/>
          </a:p>
          <a:p>
            <a:pPr marL="342900" indent="-342900">
              <a:buAutoNum type="arabicPeriod"/>
            </a:pPr>
            <a:r>
              <a:rPr lang="en-US" dirty="0"/>
              <a:t> finding in this chart is that large amount of undelivered products are from Expedited Service.</a:t>
            </a:r>
          </a:p>
          <a:p>
            <a:pPr marL="342900" indent="-342900">
              <a:buAutoNum type="arabicPeriod"/>
            </a:pPr>
            <a:endParaRPr lang="en-US" dirty="0"/>
          </a:p>
          <a:p>
            <a:pPr marL="342900" indent="-342900">
              <a:buAutoNum type="arabicPeriod"/>
            </a:pPr>
            <a:r>
              <a:rPr lang="en-US" dirty="0"/>
              <a:t> Most of the delivered goods are from Standard shipping. </a:t>
            </a:r>
          </a:p>
          <a:p>
            <a:pPr marL="342900" indent="-342900">
              <a:buAutoNum type="arabicPeriod"/>
            </a:pPr>
            <a:endParaRPr lang="en-US" dirty="0"/>
          </a:p>
          <a:p>
            <a:pPr marL="342900" indent="-342900">
              <a:buAutoNum type="arabicPeriod"/>
            </a:pPr>
            <a:r>
              <a:rPr lang="en-US" dirty="0"/>
              <a:t> Company should resolve the issue with Expedited shipping,</a:t>
            </a:r>
          </a:p>
          <a:p>
            <a:r>
              <a:rPr lang="en-US" dirty="0"/>
              <a:t>        Possible solutions:</a:t>
            </a:r>
          </a:p>
          <a:p>
            <a:pPr marL="800100" lvl="1" indent="-342900">
              <a:buAutoNum type="arabicPeriod"/>
            </a:pPr>
            <a:r>
              <a:rPr lang="en-US" dirty="0"/>
              <a:t>Change the Expedited service company.</a:t>
            </a:r>
          </a:p>
          <a:p>
            <a:pPr marL="800100" lvl="1" indent="-342900">
              <a:buAutoNum type="arabicPeriod"/>
            </a:pPr>
            <a:r>
              <a:rPr lang="en-US" dirty="0"/>
              <a:t>Distribute the expedited orders to standard shipping.</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nvGraphicFramePr>
        <p:xfrm>
          <a:off x="102871" y="616795"/>
          <a:ext cx="7623810" cy="6026259"/>
        </p:xfrm>
        <a:graphic>
          <a:graphicData uri="http://schemas.openxmlformats.org/drawingml/2006/table">
            <a:tbl>
              <a:tblPr firstRow="1" bandRow="1">
                <a:tableStyleId>{5C22544A-7EE6-4342-B048-85BDC9FD1C3A}</a:tableStyleId>
              </a:tblPr>
              <a:tblGrid>
                <a:gridCol w="7623810">
                  <a:extLst>
                    <a:ext uri="{9D8B030D-6E8A-4147-A177-3AD203B41FA5}">
                      <a16:colId xmlns:a16="http://schemas.microsoft.com/office/drawing/2014/main" val="2017397657"/>
                    </a:ext>
                  </a:extLst>
                </a:gridCol>
              </a:tblGrid>
              <a:tr h="6026259">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3" name="Picture 2">
            <a:extLst>
              <a:ext uri="{FF2B5EF4-FFF2-40B4-BE49-F238E27FC236}">
                <a16:creationId xmlns:a16="http://schemas.microsoft.com/office/drawing/2014/main" id="{EF39A8C2-4646-6286-865B-C7569FB3F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90" y="655764"/>
            <a:ext cx="7909144" cy="5852585"/>
          </a:xfrm>
          <a:prstGeom prst="rect">
            <a:avLst/>
          </a:prstGeom>
        </p:spPr>
      </p:pic>
    </p:spTree>
    <p:extLst>
      <p:ext uri="{BB962C8B-B14F-4D97-AF65-F5344CB8AC3E}">
        <p14:creationId xmlns:p14="http://schemas.microsoft.com/office/powerpoint/2010/main" val="53175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33333"/>
                </a:solidFill>
                <a:effectLst/>
                <a:latin typeface="Tableau Light"/>
              </a:rPr>
              <a:t>8.Pareto chart (revenue and running total revenue).</a:t>
            </a: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7191132" y="1319900"/>
            <a:ext cx="4897999" cy="3139321"/>
          </a:xfrm>
          <a:prstGeom prst="rect">
            <a:avLst/>
          </a:prstGeom>
          <a:noFill/>
        </p:spPr>
        <p:txBody>
          <a:bodyPr wrap="square" rtlCol="0">
            <a:spAutoFit/>
          </a:bodyPr>
          <a:lstStyle/>
          <a:p>
            <a:pPr marL="342900" indent="-342900">
              <a:buAutoNum type="arabicPeriod"/>
            </a:pPr>
            <a:r>
              <a:rPr lang="en-US" dirty="0"/>
              <a:t>The image shows the Pareto chart among different garment categories and the respective revenue generation.</a:t>
            </a:r>
          </a:p>
          <a:p>
            <a:r>
              <a:rPr lang="en-US" dirty="0"/>
              <a:t>  </a:t>
            </a:r>
          </a:p>
          <a:p>
            <a:r>
              <a:rPr lang="en-US" dirty="0"/>
              <a:t>2. The line shows the running total of revenue category-wise.</a:t>
            </a:r>
          </a:p>
          <a:p>
            <a:endParaRPr lang="en-US" dirty="0"/>
          </a:p>
          <a:p>
            <a:r>
              <a:rPr lang="en-US" dirty="0"/>
              <a:t>3. We can see that Set, Kurta and Western Dresses are the major revenue generators, company should focus more on them and manage inventory accordingly.</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extLst>
              <p:ext uri="{D42A27DB-BD31-4B8C-83A1-F6EECF244321}">
                <p14:modId xmlns:p14="http://schemas.microsoft.com/office/powerpoint/2010/main" val="4165544907"/>
              </p:ext>
            </p:extLst>
          </p:nvPr>
        </p:nvGraphicFramePr>
        <p:xfrm>
          <a:off x="102871" y="616795"/>
          <a:ext cx="6926579" cy="6046895"/>
        </p:xfrm>
        <a:graphic>
          <a:graphicData uri="http://schemas.openxmlformats.org/drawingml/2006/table">
            <a:tbl>
              <a:tblPr firstRow="1" bandRow="1">
                <a:tableStyleId>{5C22544A-7EE6-4342-B048-85BDC9FD1C3A}</a:tableStyleId>
              </a:tblPr>
              <a:tblGrid>
                <a:gridCol w="6926579">
                  <a:extLst>
                    <a:ext uri="{9D8B030D-6E8A-4147-A177-3AD203B41FA5}">
                      <a16:colId xmlns:a16="http://schemas.microsoft.com/office/drawing/2014/main" val="2017397657"/>
                    </a:ext>
                  </a:extLst>
                </a:gridCol>
              </a:tblGrid>
              <a:tr h="6046895">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4" name="Picture 3">
            <a:extLst>
              <a:ext uri="{FF2B5EF4-FFF2-40B4-BE49-F238E27FC236}">
                <a16:creationId xmlns:a16="http://schemas.microsoft.com/office/drawing/2014/main" id="{CE2744EC-D36B-B8D5-04AD-DB88765EF3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53" y="734245"/>
            <a:ext cx="6410567" cy="5827788"/>
          </a:xfrm>
          <a:prstGeom prst="rect">
            <a:avLst/>
          </a:prstGeom>
        </p:spPr>
      </p:pic>
    </p:spTree>
    <p:extLst>
      <p:ext uri="{BB962C8B-B14F-4D97-AF65-F5344CB8AC3E}">
        <p14:creationId xmlns:p14="http://schemas.microsoft.com/office/powerpoint/2010/main" val="3205064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33333"/>
                </a:solidFill>
                <a:latin typeface="Tableau Light"/>
              </a:rPr>
              <a:t>9.R</a:t>
            </a:r>
            <a:r>
              <a:rPr lang="en-US" sz="2400" dirty="0">
                <a:solidFill>
                  <a:srgbClr val="333333"/>
                </a:solidFill>
                <a:effectLst/>
                <a:latin typeface="Tableau Light"/>
              </a:rPr>
              <a:t>evenue generation as per shipping service type.</a:t>
            </a: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8702828" y="1502780"/>
            <a:ext cx="3386302" cy="3693319"/>
          </a:xfrm>
          <a:prstGeom prst="rect">
            <a:avLst/>
          </a:prstGeom>
          <a:noFill/>
        </p:spPr>
        <p:txBody>
          <a:bodyPr wrap="square" rtlCol="0">
            <a:spAutoFit/>
          </a:bodyPr>
          <a:lstStyle/>
          <a:p>
            <a:pPr marL="342900" indent="-342900">
              <a:buAutoNum type="arabicPeriod"/>
            </a:pPr>
            <a:r>
              <a:rPr lang="en-US" dirty="0"/>
              <a:t>The image shows the Pie chart of shipping type based on revenue generation.</a:t>
            </a:r>
          </a:p>
          <a:p>
            <a:pPr marL="342900" indent="-342900">
              <a:buAutoNum type="arabicPeriod"/>
            </a:pPr>
            <a:r>
              <a:rPr lang="en-US" dirty="0"/>
              <a:t>Most of the Revenue is  meant to be generated through Expedited type</a:t>
            </a:r>
          </a:p>
          <a:p>
            <a:pPr marL="342900" indent="-342900">
              <a:buAutoNum type="arabicPeriod"/>
            </a:pPr>
            <a:endParaRPr lang="en-US" dirty="0"/>
          </a:p>
          <a:p>
            <a:pPr marL="342900" indent="-342900">
              <a:buAutoNum type="arabicPeriod"/>
            </a:pPr>
            <a:r>
              <a:rPr lang="en-US" dirty="0"/>
              <a:t>But most of the orders are pending in Expedited orders.</a:t>
            </a:r>
          </a:p>
          <a:p>
            <a:pPr marL="342900" indent="-342900">
              <a:buAutoNum type="arabicPeriod"/>
            </a:pPr>
            <a:endParaRPr lang="en-US" dirty="0"/>
          </a:p>
          <a:p>
            <a:r>
              <a:rPr lang="en-US" dirty="0"/>
              <a:t>4. Company should resolve the problem as soon as possible as it will be beneficial for business.</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extLst>
              <p:ext uri="{D42A27DB-BD31-4B8C-83A1-F6EECF244321}">
                <p14:modId xmlns:p14="http://schemas.microsoft.com/office/powerpoint/2010/main" val="1464197091"/>
              </p:ext>
            </p:extLst>
          </p:nvPr>
        </p:nvGraphicFramePr>
        <p:xfrm>
          <a:off x="102871" y="616795"/>
          <a:ext cx="8516537" cy="6046895"/>
        </p:xfrm>
        <a:graphic>
          <a:graphicData uri="http://schemas.openxmlformats.org/drawingml/2006/table">
            <a:tbl>
              <a:tblPr firstRow="1" bandRow="1">
                <a:tableStyleId>{5C22544A-7EE6-4342-B048-85BDC9FD1C3A}</a:tableStyleId>
              </a:tblPr>
              <a:tblGrid>
                <a:gridCol w="8516537">
                  <a:extLst>
                    <a:ext uri="{9D8B030D-6E8A-4147-A177-3AD203B41FA5}">
                      <a16:colId xmlns:a16="http://schemas.microsoft.com/office/drawing/2014/main" val="2017397657"/>
                    </a:ext>
                  </a:extLst>
                </a:gridCol>
              </a:tblGrid>
              <a:tr h="6046895">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3" name="Picture 2">
            <a:extLst>
              <a:ext uri="{FF2B5EF4-FFF2-40B4-BE49-F238E27FC236}">
                <a16:creationId xmlns:a16="http://schemas.microsoft.com/office/drawing/2014/main" id="{96593733-545B-9D85-30BF-616DE0B47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9" y="756864"/>
            <a:ext cx="8516539" cy="5344271"/>
          </a:xfrm>
          <a:prstGeom prst="rect">
            <a:avLst/>
          </a:prstGeom>
        </p:spPr>
      </p:pic>
    </p:spTree>
    <p:extLst>
      <p:ext uri="{BB962C8B-B14F-4D97-AF65-F5344CB8AC3E}">
        <p14:creationId xmlns:p14="http://schemas.microsoft.com/office/powerpoint/2010/main" val="63359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264553" y="112075"/>
            <a:ext cx="13674193" cy="461665"/>
          </a:xfrm>
          <a:prstGeom prst="rect">
            <a:avLst/>
          </a:prstGeom>
          <a:noFill/>
        </p:spPr>
        <p:txBody>
          <a:bodyPr wrap="square" rtlCol="0">
            <a:spAutoFit/>
          </a:bodyPr>
          <a:lstStyle/>
          <a:p>
            <a:pPr algn="l"/>
            <a:r>
              <a:rPr lang="en-US" sz="2400" dirty="0">
                <a:solidFill>
                  <a:srgbClr val="333333"/>
                </a:solidFill>
                <a:latin typeface="Tableau Light"/>
              </a:rPr>
              <a:t>10.Garment </a:t>
            </a:r>
            <a:r>
              <a:rPr lang="en-US" sz="2400" dirty="0">
                <a:solidFill>
                  <a:srgbClr val="333333"/>
                </a:solidFill>
                <a:effectLst/>
                <a:latin typeface="Tableau Light"/>
              </a:rPr>
              <a:t>category-wise distinct style count.</a:t>
            </a:r>
            <a:endParaRPr lang="en-US" sz="2400" dirty="0">
              <a:solidFill>
                <a:srgbClr val="374151"/>
              </a:solidFill>
              <a:latin typeface="Söhne"/>
            </a:endParaRP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037705" y="-296295"/>
            <a:ext cx="2302880" cy="12005710"/>
          </a:xfrm>
          <a:prstGeom prst="rect">
            <a:avLst/>
          </a:prstGeom>
        </p:spPr>
      </p:pic>
      <p:sp>
        <p:nvSpPr>
          <p:cNvPr id="7" name="TextBox 6">
            <a:extLst>
              <a:ext uri="{FF2B5EF4-FFF2-40B4-BE49-F238E27FC236}">
                <a16:creationId xmlns:a16="http://schemas.microsoft.com/office/drawing/2014/main" id="{A58CB1DD-7B24-6242-2A9C-696DC4D6BC17}"/>
              </a:ext>
            </a:extLst>
          </p:cNvPr>
          <p:cNvSpPr txBox="1"/>
          <p:nvPr/>
        </p:nvSpPr>
        <p:spPr>
          <a:xfrm>
            <a:off x="6720840" y="1502780"/>
            <a:ext cx="5368290" cy="2862322"/>
          </a:xfrm>
          <a:prstGeom prst="rect">
            <a:avLst/>
          </a:prstGeom>
          <a:noFill/>
        </p:spPr>
        <p:txBody>
          <a:bodyPr wrap="square" rtlCol="0">
            <a:spAutoFit/>
          </a:bodyPr>
          <a:lstStyle/>
          <a:p>
            <a:pPr marL="342900" indent="-342900">
              <a:buAutoNum type="arabicPeriod"/>
            </a:pPr>
            <a:r>
              <a:rPr lang="en-US" dirty="0"/>
              <a:t>The image shows the variety of available options in different Garment category.</a:t>
            </a:r>
          </a:p>
          <a:p>
            <a:pPr marL="342900" indent="-342900">
              <a:buAutoNum type="arabicPeriod"/>
            </a:pPr>
            <a:endParaRPr lang="en-US" dirty="0"/>
          </a:p>
          <a:p>
            <a:pPr marL="342900" indent="-342900">
              <a:buAutoNum type="arabicPeriod"/>
            </a:pPr>
            <a:r>
              <a:rPr lang="en-US" dirty="0"/>
              <a:t>Here it is clear Kurta has most options available</a:t>
            </a:r>
          </a:p>
          <a:p>
            <a:pPr marL="342900" indent="-342900">
              <a:buAutoNum type="arabicPeriod"/>
            </a:pPr>
            <a:endParaRPr lang="en-US" dirty="0"/>
          </a:p>
          <a:p>
            <a:pPr marL="342900" indent="-342900">
              <a:buAutoNum type="arabicPeriod"/>
            </a:pPr>
            <a:r>
              <a:rPr lang="en-US" dirty="0"/>
              <a:t>But still the revenue generated by Kurta are less than set.</a:t>
            </a:r>
          </a:p>
          <a:p>
            <a:pPr marL="342900" indent="-342900">
              <a:buAutoNum type="arabicPeriod"/>
            </a:pPr>
            <a:endParaRPr lang="en-US" dirty="0"/>
          </a:p>
          <a:p>
            <a:r>
              <a:rPr lang="en-US" dirty="0"/>
              <a:t>4. Company should introduce more options in Set as it can be very beneficial for business.</a:t>
            </a:r>
          </a:p>
        </p:txBody>
      </p:sp>
      <p:graphicFrame>
        <p:nvGraphicFramePr>
          <p:cNvPr id="9" name="Table 8">
            <a:extLst>
              <a:ext uri="{FF2B5EF4-FFF2-40B4-BE49-F238E27FC236}">
                <a16:creationId xmlns:a16="http://schemas.microsoft.com/office/drawing/2014/main" id="{BFFB5553-9E24-0C99-19CB-DEFBF3191C7E}"/>
              </a:ext>
            </a:extLst>
          </p:cNvPr>
          <p:cNvGraphicFramePr>
            <a:graphicFrameLocks noGrp="1"/>
          </p:cNvGraphicFramePr>
          <p:nvPr>
            <p:extLst>
              <p:ext uri="{D42A27DB-BD31-4B8C-83A1-F6EECF244321}">
                <p14:modId xmlns:p14="http://schemas.microsoft.com/office/powerpoint/2010/main" val="1721507572"/>
              </p:ext>
            </p:extLst>
          </p:nvPr>
        </p:nvGraphicFramePr>
        <p:xfrm>
          <a:off x="102871" y="616795"/>
          <a:ext cx="6332219" cy="6046895"/>
        </p:xfrm>
        <a:graphic>
          <a:graphicData uri="http://schemas.openxmlformats.org/drawingml/2006/table">
            <a:tbl>
              <a:tblPr firstRow="1" bandRow="1">
                <a:tableStyleId>{5C22544A-7EE6-4342-B048-85BDC9FD1C3A}</a:tableStyleId>
              </a:tblPr>
              <a:tblGrid>
                <a:gridCol w="6332219">
                  <a:extLst>
                    <a:ext uri="{9D8B030D-6E8A-4147-A177-3AD203B41FA5}">
                      <a16:colId xmlns:a16="http://schemas.microsoft.com/office/drawing/2014/main" val="2017397657"/>
                    </a:ext>
                  </a:extLst>
                </a:gridCol>
              </a:tblGrid>
              <a:tr h="6046895">
                <a:tc>
                  <a:txBody>
                    <a:bodyPr/>
                    <a:lstStyle/>
                    <a:p>
                      <a:endParaRPr lang="en-US" dirty="0"/>
                    </a:p>
                  </a:txBody>
                  <a:tcPr>
                    <a:solidFill>
                      <a:srgbClr val="FFA542"/>
                    </a:solidFill>
                  </a:tcPr>
                </a:tc>
                <a:extLst>
                  <a:ext uri="{0D108BD9-81ED-4DB2-BD59-A6C34878D82A}">
                    <a16:rowId xmlns:a16="http://schemas.microsoft.com/office/drawing/2014/main" val="4189697110"/>
                  </a:ext>
                </a:extLst>
              </a:tr>
            </a:tbl>
          </a:graphicData>
        </a:graphic>
      </p:graphicFrame>
      <p:pic>
        <p:nvPicPr>
          <p:cNvPr id="4" name="Picture 3">
            <a:extLst>
              <a:ext uri="{FF2B5EF4-FFF2-40B4-BE49-F238E27FC236}">
                <a16:creationId xmlns:a16="http://schemas.microsoft.com/office/drawing/2014/main" id="{9E62E100-9213-1712-1D15-2715FE650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53" y="616795"/>
            <a:ext cx="5784948" cy="5960810"/>
          </a:xfrm>
          <a:prstGeom prst="rect">
            <a:avLst/>
          </a:prstGeom>
        </p:spPr>
      </p:pic>
    </p:spTree>
    <p:extLst>
      <p:ext uri="{BB962C8B-B14F-4D97-AF65-F5344CB8AC3E}">
        <p14:creationId xmlns:p14="http://schemas.microsoft.com/office/powerpoint/2010/main" val="226845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F4EB11-48ED-C088-3595-7F9415357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746443"/>
          </a:xfrm>
          <a:prstGeom prst="rect">
            <a:avLst/>
          </a:prstGeom>
        </p:spPr>
      </p:pic>
      <p:sp>
        <p:nvSpPr>
          <p:cNvPr id="5" name="Rectangle 4">
            <a:extLst>
              <a:ext uri="{FF2B5EF4-FFF2-40B4-BE49-F238E27FC236}">
                <a16:creationId xmlns:a16="http://schemas.microsoft.com/office/drawing/2014/main" id="{D68FC5C1-1E4B-EE50-64DD-B052C3161EC3}"/>
              </a:ext>
            </a:extLst>
          </p:cNvPr>
          <p:cNvSpPr/>
          <p:nvPr/>
        </p:nvSpPr>
        <p:spPr>
          <a:xfrm>
            <a:off x="133814" y="45188"/>
            <a:ext cx="3936380" cy="69079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910662B-25E3-4D7B-9588-DFA5BC9F153E}"/>
              </a:ext>
            </a:extLst>
          </p:cNvPr>
          <p:cNvSpPr txBox="1"/>
          <p:nvPr/>
        </p:nvSpPr>
        <p:spPr>
          <a:xfrm>
            <a:off x="133814" y="45188"/>
            <a:ext cx="6670416" cy="769441"/>
          </a:xfrm>
          <a:prstGeom prst="rect">
            <a:avLst/>
          </a:prstGeom>
          <a:solidFill>
            <a:schemeClr val="bg1"/>
          </a:solidFill>
        </p:spPr>
        <p:txBody>
          <a:bodyPr wrap="none" rtlCol="0">
            <a:spAutoFit/>
          </a:bodyPr>
          <a:lstStyle/>
          <a:p>
            <a:r>
              <a:rPr lang="en-IN" sz="4400" dirty="0">
                <a:latin typeface="Fira Sans Medium" panose="020B0604020202020204" charset="0"/>
              </a:rPr>
              <a:t>Amazon Sales Dashboard</a:t>
            </a:r>
          </a:p>
        </p:txBody>
      </p:sp>
    </p:spTree>
    <p:extLst>
      <p:ext uri="{BB962C8B-B14F-4D97-AF65-F5344CB8AC3E}">
        <p14:creationId xmlns:p14="http://schemas.microsoft.com/office/powerpoint/2010/main" val="181680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539027" y="127492"/>
            <a:ext cx="6846746" cy="769441"/>
          </a:xfrm>
          <a:prstGeom prst="rect">
            <a:avLst/>
          </a:prstGeom>
          <a:noFill/>
        </p:spPr>
        <p:txBody>
          <a:bodyPr wrap="none" rtlCol="0">
            <a:spAutoFit/>
          </a:bodyPr>
          <a:lstStyle/>
          <a:p>
            <a:r>
              <a:rPr lang="en-IN" sz="4400" dirty="0">
                <a:latin typeface="Fira Sans Medium" panose="020B0603050000020004" pitchFamily="34" charset="0"/>
              </a:rPr>
              <a:t>Summarized Key-Findings</a:t>
            </a:r>
            <a:endParaRPr lang="en-IN" sz="3600" dirty="0">
              <a:latin typeface="Fira Sans Medium" panose="020B0603050000020004" pitchFamily="34"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0429442C-A190-7112-2BE9-E77E79468271}"/>
              </a:ext>
            </a:extLst>
          </p:cNvPr>
          <p:cNvSpPr txBox="1"/>
          <p:nvPr/>
        </p:nvSpPr>
        <p:spPr>
          <a:xfrm>
            <a:off x="215265" y="882753"/>
            <a:ext cx="11761470" cy="5847755"/>
          </a:xfrm>
          <a:prstGeom prst="rect">
            <a:avLst/>
          </a:prstGeom>
          <a:noFill/>
        </p:spPr>
        <p:txBody>
          <a:bodyPr wrap="square" rtlCol="0">
            <a:spAutoFit/>
          </a:bodyPr>
          <a:lstStyle/>
          <a:p>
            <a:pPr marL="342900" indent="-342900">
              <a:buFont typeface="+mj-lt"/>
              <a:buAutoNum type="arabicPeriod"/>
            </a:pPr>
            <a:r>
              <a:rPr lang="en-US" sz="2200" dirty="0"/>
              <a:t>Investigate April month for high order cancellation. Amazon fulfilment method has higher cancellation rate.</a:t>
            </a:r>
          </a:p>
          <a:p>
            <a:pPr marL="342900" indent="-342900">
              <a:buFont typeface="+mj-lt"/>
              <a:buAutoNum type="arabicPeriod"/>
            </a:pPr>
            <a:r>
              <a:rPr lang="en-US" sz="2200" b="1" dirty="0"/>
              <a:t>71% </a:t>
            </a:r>
            <a:r>
              <a:rPr lang="en-US" sz="2200" dirty="0"/>
              <a:t>Buyers choose </a:t>
            </a:r>
            <a:r>
              <a:rPr lang="en-US" sz="2200" b="1" dirty="0"/>
              <a:t>Expedited shipping </a:t>
            </a:r>
            <a:r>
              <a:rPr lang="en-US" sz="2200" dirty="0"/>
              <a:t>service, still most of orders are undelivered.   </a:t>
            </a:r>
          </a:p>
          <a:p>
            <a:pPr marL="342900" indent="-342900">
              <a:buFont typeface="+mj-lt"/>
              <a:buAutoNum type="arabicPeriod"/>
            </a:pPr>
            <a:endParaRPr lang="en-US" sz="2200" dirty="0"/>
          </a:p>
          <a:p>
            <a:pPr marL="342900" indent="-342900">
              <a:buFont typeface="+mj-lt"/>
              <a:buAutoNum type="arabicPeriod"/>
            </a:pPr>
            <a:r>
              <a:rPr lang="en-US" sz="2200" b="1" dirty="0"/>
              <a:t>Expedited shipping </a:t>
            </a:r>
            <a:r>
              <a:rPr lang="en-US" sz="2200" dirty="0"/>
              <a:t>service have large amount of </a:t>
            </a:r>
            <a:r>
              <a:rPr lang="en-US" sz="2200" b="1" dirty="0"/>
              <a:t>undelivered</a:t>
            </a:r>
            <a:r>
              <a:rPr lang="en-US" sz="2200" dirty="0"/>
              <a:t> order mostly of Set and Kurta(Maybe change courier services).</a:t>
            </a:r>
          </a:p>
          <a:p>
            <a:pPr marL="342900" indent="-342900">
              <a:buFont typeface="+mj-lt"/>
              <a:buAutoNum type="arabicPeriod"/>
            </a:pPr>
            <a:r>
              <a:rPr lang="en-US" sz="2200" dirty="0"/>
              <a:t>Marketing campaign for big cities like </a:t>
            </a:r>
            <a:r>
              <a:rPr lang="en-US" sz="2200" b="1" dirty="0"/>
              <a:t>Chennai, Kolkata, Pune, Lucknow </a:t>
            </a:r>
            <a:r>
              <a:rPr lang="en-US" sz="2200" dirty="0"/>
              <a:t>with lower orders should be targeted.</a:t>
            </a:r>
          </a:p>
          <a:p>
            <a:pPr marL="342900" indent="-342900">
              <a:buFont typeface="+mj-lt"/>
              <a:buAutoNum type="arabicPeriod"/>
            </a:pPr>
            <a:r>
              <a:rPr lang="en-US" sz="2200" dirty="0"/>
              <a:t>Inventory for </a:t>
            </a:r>
            <a:r>
              <a:rPr lang="en-US" sz="2200" b="1" dirty="0"/>
              <a:t>M,L and </a:t>
            </a:r>
            <a:r>
              <a:rPr lang="en-US" sz="2200" b="1" dirty="0" err="1"/>
              <a:t>Xl</a:t>
            </a:r>
            <a:r>
              <a:rPr lang="en-US" sz="2200" dirty="0"/>
              <a:t> as well as </a:t>
            </a:r>
            <a:r>
              <a:rPr lang="en-US" sz="2200" b="1" dirty="0"/>
              <a:t>Set ,Kurta and Western Dress </a:t>
            </a:r>
            <a:r>
              <a:rPr lang="en-US" sz="2200" dirty="0"/>
              <a:t>should be maintained(They are ordered most).</a:t>
            </a:r>
          </a:p>
          <a:p>
            <a:pPr marL="342900" indent="-342900">
              <a:buFont typeface="+mj-lt"/>
              <a:buAutoNum type="arabicPeriod"/>
            </a:pPr>
            <a:r>
              <a:rPr lang="en-US" sz="2200" dirty="0"/>
              <a:t>Set, Saree and Western Dress have the </a:t>
            </a:r>
            <a:r>
              <a:rPr lang="en-US" sz="2200" b="1" dirty="0"/>
              <a:t>highest average amount </a:t>
            </a:r>
            <a:r>
              <a:rPr lang="en-US" sz="2200" dirty="0"/>
              <a:t>per order.(</a:t>
            </a:r>
            <a:r>
              <a:rPr lang="en-US" sz="2200" dirty="0" err="1"/>
              <a:t>i.e</a:t>
            </a:r>
            <a:r>
              <a:rPr lang="en-US" sz="2200" dirty="0"/>
              <a:t> if saree is targeted effectively it can generate good revenue).</a:t>
            </a:r>
          </a:p>
          <a:p>
            <a:pPr marL="342900" indent="-342900">
              <a:buFont typeface="+mj-lt"/>
              <a:buAutoNum type="arabicPeriod"/>
            </a:pPr>
            <a:r>
              <a:rPr lang="en-US" sz="2200" b="1" dirty="0"/>
              <a:t>U.P Delhi and Gujrat, </a:t>
            </a:r>
            <a:r>
              <a:rPr lang="en-US" sz="2200" b="1" dirty="0" err="1"/>
              <a:t>i.e</a:t>
            </a:r>
            <a:r>
              <a:rPr lang="en-US" sz="2200" b="1" dirty="0"/>
              <a:t> Northen states </a:t>
            </a:r>
            <a:r>
              <a:rPr lang="en-US" sz="2200" dirty="0"/>
              <a:t>have highest order amount(Buyers with deep pockets).</a:t>
            </a:r>
          </a:p>
          <a:p>
            <a:pPr marL="342900" indent="-342900">
              <a:buFont typeface="+mj-lt"/>
              <a:buAutoNum type="arabicPeriod"/>
            </a:pPr>
            <a:r>
              <a:rPr lang="en-US" sz="2200" dirty="0"/>
              <a:t>Substantial decrease in orders can be seen, clear </a:t>
            </a:r>
            <a:r>
              <a:rPr lang="en-US" sz="2200" b="1" dirty="0"/>
              <a:t>downtrend in orders</a:t>
            </a:r>
            <a:r>
              <a:rPr lang="en-US" sz="2200" dirty="0"/>
              <a:t>, can be seasonal.</a:t>
            </a:r>
          </a:p>
          <a:p>
            <a:pPr marL="342900" indent="-342900">
              <a:buFont typeface="+mj-lt"/>
              <a:buAutoNum type="arabicPeriod"/>
            </a:pPr>
            <a:r>
              <a:rPr lang="en-US" sz="2200" dirty="0"/>
              <a:t>There is large variation in order quantity for Kurta and Set (Diverse set of buyers).</a:t>
            </a:r>
          </a:p>
          <a:p>
            <a:pPr marL="342900" indent="-342900">
              <a:buFont typeface="+mj-lt"/>
              <a:buAutoNum type="arabicPeriod"/>
            </a:pPr>
            <a:r>
              <a:rPr lang="en-US" sz="2200" b="1" dirty="0"/>
              <a:t>Kurta</a:t>
            </a:r>
            <a:r>
              <a:rPr lang="en-US" sz="2200" dirty="0"/>
              <a:t> have large amount of orders but </a:t>
            </a:r>
            <a:r>
              <a:rPr lang="en-US" sz="2200" b="1" dirty="0"/>
              <a:t>revenue generation </a:t>
            </a:r>
            <a:r>
              <a:rPr lang="en-US" sz="2200" dirty="0"/>
              <a:t>is comparatively </a:t>
            </a:r>
            <a:r>
              <a:rPr lang="en-US" sz="2200" b="1" dirty="0"/>
              <a:t>less</a:t>
            </a:r>
            <a:r>
              <a:rPr lang="en-US" sz="2200" dirty="0"/>
              <a:t>.</a:t>
            </a:r>
          </a:p>
          <a:p>
            <a:pPr marL="342900" indent="-342900">
              <a:buFont typeface="+mj-lt"/>
              <a:buAutoNum type="arabicPeriod"/>
            </a:pPr>
            <a:r>
              <a:rPr lang="en-US" sz="2200" dirty="0"/>
              <a:t>Kurta have most style variation, more style variation for Set would be beneficial for business.</a:t>
            </a:r>
          </a:p>
        </p:txBody>
      </p:sp>
    </p:spTree>
    <p:extLst>
      <p:ext uri="{BB962C8B-B14F-4D97-AF65-F5344CB8AC3E}">
        <p14:creationId xmlns:p14="http://schemas.microsoft.com/office/powerpoint/2010/main" val="388912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EEE865F0-6E4C-4D6E-A656-0D09E745146B}"/>
              </a:ext>
            </a:extLst>
          </p:cNvPr>
          <p:cNvSpPr txBox="1"/>
          <p:nvPr/>
        </p:nvSpPr>
        <p:spPr>
          <a:xfrm>
            <a:off x="539027" y="127492"/>
            <a:ext cx="3012363" cy="769441"/>
          </a:xfrm>
          <a:prstGeom prst="rect">
            <a:avLst/>
          </a:prstGeom>
          <a:noFill/>
        </p:spPr>
        <p:txBody>
          <a:bodyPr wrap="none" rtlCol="0">
            <a:spAutoFit/>
          </a:bodyPr>
          <a:lstStyle/>
          <a:p>
            <a:r>
              <a:rPr lang="en-IN" sz="4400" u="sng" dirty="0">
                <a:latin typeface="Fira Sans Medium" panose="020B0603050000020004" pitchFamily="34" charset="0"/>
              </a:rPr>
              <a:t>Conclusion</a:t>
            </a:r>
            <a:endParaRPr lang="en-IN" sz="3600" u="sng" dirty="0">
              <a:latin typeface="Fira Sans Medium" panose="020B0603050000020004" pitchFamily="34" charset="0"/>
            </a:endParaRPr>
          </a:p>
        </p:txBody>
      </p:sp>
      <p:sp>
        <p:nvSpPr>
          <p:cNvPr id="27" name="TextBox 26">
            <a:extLst>
              <a:ext uri="{FF2B5EF4-FFF2-40B4-BE49-F238E27FC236}">
                <a16:creationId xmlns:a16="http://schemas.microsoft.com/office/drawing/2014/main" id="{B169CAF8-058C-405C-AA6D-CB6539AC6E22}"/>
              </a:ext>
            </a:extLst>
          </p:cNvPr>
          <p:cNvSpPr txBox="1"/>
          <p:nvPr/>
        </p:nvSpPr>
        <p:spPr>
          <a:xfrm>
            <a:off x="6924985" y="3634755"/>
            <a:ext cx="1971188" cy="296428"/>
          </a:xfrm>
          <a:prstGeom prst="rect">
            <a:avLst/>
          </a:prstGeom>
          <a:noFill/>
        </p:spPr>
        <p:txBody>
          <a:bodyPr wrap="square" rtlCol="0">
            <a:spAutoFit/>
          </a:bodyPr>
          <a:lstStyle/>
          <a:p>
            <a:pPr>
              <a:lnSpc>
                <a:spcPct val="120000"/>
              </a:lnSpc>
            </a:pPr>
            <a:r>
              <a:rPr lang="en-IN" sz="1200" b="1" i="0" dirty="0">
                <a:solidFill>
                  <a:schemeClr val="bg1"/>
                </a:solidFill>
                <a:effectLst/>
                <a:latin typeface="Roboto" panose="02000000000000000000" pitchFamily="2" charset="0"/>
                <a:ea typeface="Roboto" panose="02000000000000000000" pitchFamily="2" charset="0"/>
                <a:cs typeface="Roboto" panose="02000000000000000000" pitchFamily="2" charset="0"/>
              </a:rPr>
              <a:t>YOUR TEXT HERE</a:t>
            </a:r>
            <a:endParaRPr lang="en-IN" sz="12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TextBox 1">
            <a:extLst>
              <a:ext uri="{FF2B5EF4-FFF2-40B4-BE49-F238E27FC236}">
                <a16:creationId xmlns:a16="http://schemas.microsoft.com/office/drawing/2014/main" id="{0429442C-A190-7112-2BE9-E77E79468271}"/>
              </a:ext>
            </a:extLst>
          </p:cNvPr>
          <p:cNvSpPr txBox="1"/>
          <p:nvPr/>
        </p:nvSpPr>
        <p:spPr>
          <a:xfrm>
            <a:off x="315626" y="1372597"/>
            <a:ext cx="11761470" cy="4524315"/>
          </a:xfrm>
          <a:prstGeom prst="rect">
            <a:avLst/>
          </a:prstGeom>
          <a:noFill/>
        </p:spPr>
        <p:txBody>
          <a:bodyPr wrap="square" rtlCol="0">
            <a:spAutoFit/>
          </a:bodyPr>
          <a:lstStyle/>
          <a:p>
            <a:r>
              <a:rPr lang="en-US" sz="3200" b="0" i="0" dirty="0">
                <a:solidFill>
                  <a:srgbClr val="374151"/>
                </a:solidFill>
                <a:effectLst/>
                <a:latin typeface="Söhne"/>
              </a:rPr>
              <a:t>In April, an Amazon e-commerce business experienced challenges with high order cancellations and undelivered expedited orders. Targeted marketing for cities with lower order volumes, effective inventory management, and a focus on regions with higher purchasing power were highlighted. Sarees were identified as a potential revenue opportunity, and the observed seasonal decrease in orders necessitates strategic adaptation. Introducing more style variations for Sets and ongoing monitoring for business optimization are key recommendations.</a:t>
            </a:r>
            <a:endParaRPr lang="en-US" sz="3200" dirty="0"/>
          </a:p>
        </p:txBody>
      </p:sp>
    </p:spTree>
    <p:extLst>
      <p:ext uri="{BB962C8B-B14F-4D97-AF65-F5344CB8AC3E}">
        <p14:creationId xmlns:p14="http://schemas.microsoft.com/office/powerpoint/2010/main" val="211688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59358E82-2085-4FDC-BB98-0AC776133192}"/>
              </a:ext>
            </a:extLst>
          </p:cNvPr>
          <p:cNvSpPr/>
          <p:nvPr/>
        </p:nvSpPr>
        <p:spPr>
          <a:xfrm>
            <a:off x="-266700" y="-3262994"/>
            <a:ext cx="12725400" cy="5687787"/>
          </a:xfrm>
          <a:prstGeom prst="ellipse">
            <a:avLst/>
          </a:pr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E01B0333-67C2-4114-8841-981615299F70}"/>
              </a:ext>
            </a:extLst>
          </p:cNvPr>
          <p:cNvGrpSpPr/>
          <p:nvPr/>
        </p:nvGrpSpPr>
        <p:grpSpPr>
          <a:xfrm>
            <a:off x="939830" y="1031216"/>
            <a:ext cx="10312340" cy="1826284"/>
            <a:chOff x="3311855" y="3736152"/>
            <a:chExt cx="4123771" cy="928902"/>
          </a:xfrm>
          <a:solidFill>
            <a:srgbClr val="FF9900"/>
          </a:solidFill>
        </p:grpSpPr>
        <p:sp>
          <p:nvSpPr>
            <p:cNvPr id="7" name="Freeform: Shape 6">
              <a:extLst>
                <a:ext uri="{FF2B5EF4-FFF2-40B4-BE49-F238E27FC236}">
                  <a16:creationId xmlns:a16="http://schemas.microsoft.com/office/drawing/2014/main" id="{CB3B074F-AF3B-45D4-9277-1CA1BB0C11C6}"/>
                </a:ext>
              </a:extLst>
            </p:cNvPr>
            <p:cNvSpPr/>
            <p:nvPr/>
          </p:nvSpPr>
          <p:spPr>
            <a:xfrm>
              <a:off x="3311855" y="3817376"/>
              <a:ext cx="3760826" cy="847678"/>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6ED209F1-7EAD-4F07-B776-7C23C809D52D}"/>
                </a:ext>
              </a:extLst>
            </p:cNvPr>
            <p:cNvSpPr/>
            <p:nvPr/>
          </p:nvSpPr>
          <p:spPr>
            <a:xfrm>
              <a:off x="6662590" y="3736152"/>
              <a:ext cx="773036" cy="761368"/>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grpFill/>
            <a:ln w="9525" cap="flat">
              <a:noFill/>
              <a:prstDash val="solid"/>
              <a:miter/>
            </a:ln>
          </p:spPr>
          <p:txBody>
            <a:bodyPr rtlCol="0" anchor="ctr"/>
            <a:lstStyle/>
            <a:p>
              <a:endParaRPr lang="en-IN"/>
            </a:p>
          </p:txBody>
        </p:sp>
      </p:grpSp>
      <p:sp>
        <p:nvSpPr>
          <p:cNvPr id="19" name="TextBox 18">
            <a:extLst>
              <a:ext uri="{FF2B5EF4-FFF2-40B4-BE49-F238E27FC236}">
                <a16:creationId xmlns:a16="http://schemas.microsoft.com/office/drawing/2014/main" id="{7DE41164-6F2F-46B8-9C09-9326C6B95B16}"/>
              </a:ext>
            </a:extLst>
          </p:cNvPr>
          <p:cNvSpPr txBox="1"/>
          <p:nvPr/>
        </p:nvSpPr>
        <p:spPr>
          <a:xfrm>
            <a:off x="3487556" y="168724"/>
            <a:ext cx="4923859" cy="1306896"/>
          </a:xfrm>
          <a:prstGeom prst="rect">
            <a:avLst/>
          </a:prstGeom>
          <a:noFill/>
        </p:spPr>
        <p:txBody>
          <a:bodyPr wrap="square" rtlCol="0">
            <a:spAutoFit/>
          </a:bodyPr>
          <a:lstStyle/>
          <a:p>
            <a:pPr algn="ctr">
              <a:lnSpc>
                <a:spcPct val="130000"/>
              </a:lnSpc>
            </a:pPr>
            <a:r>
              <a:rPr lang="en-IN" sz="6600" b="1" dirty="0">
                <a:solidFill>
                  <a:schemeClr val="bg1"/>
                </a:solidFill>
                <a:latin typeface="Microsoft JhengHei UI" panose="020B0604030504040204" pitchFamily="34" charset="-120"/>
                <a:ea typeface="Microsoft JhengHei UI" panose="020B0604030504040204" pitchFamily="34" charset="-120"/>
              </a:rPr>
              <a:t>Objective</a:t>
            </a:r>
          </a:p>
        </p:txBody>
      </p:sp>
      <p:sp>
        <p:nvSpPr>
          <p:cNvPr id="6" name="Rectangle 4">
            <a:extLst>
              <a:ext uri="{FF2B5EF4-FFF2-40B4-BE49-F238E27FC236}">
                <a16:creationId xmlns:a16="http://schemas.microsoft.com/office/drawing/2014/main" id="{70EBA596-8297-C334-AEE7-008907B5C5C0}"/>
              </a:ext>
            </a:extLst>
          </p:cNvPr>
          <p:cNvSpPr>
            <a:spLocks noChangeArrowheads="1"/>
          </p:cNvSpPr>
          <p:nvPr/>
        </p:nvSpPr>
        <p:spPr bwMode="auto">
          <a:xfrm>
            <a:off x="1881818" y="3081769"/>
            <a:ext cx="8428363"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1" algn="just"/>
            <a:r>
              <a:rPr kumimoji="0" lang="en-US" altLang="en-US" sz="2800" b="0" i="0" u="none" strike="noStrike" cap="none" normalizeH="0" baseline="0" dirty="0">
                <a:ln>
                  <a:noFill/>
                </a:ln>
                <a:solidFill>
                  <a:srgbClr val="000000"/>
                </a:solidFill>
                <a:effectLst/>
                <a:latin typeface="Söhne"/>
              </a:rPr>
              <a:t>The objective </a:t>
            </a:r>
            <a:r>
              <a:rPr lang="en-US" altLang="en-US" sz="2800" dirty="0">
                <a:solidFill>
                  <a:srgbClr val="000000"/>
                </a:solidFill>
                <a:latin typeface="Söhne"/>
              </a:rPr>
              <a:t>of this project is to </a:t>
            </a:r>
            <a:r>
              <a:rPr kumimoji="0" lang="en-US" altLang="en-US" sz="2800" b="0" i="0" u="none" strike="noStrike" cap="none" normalizeH="0" baseline="0" dirty="0">
                <a:ln>
                  <a:noFill/>
                </a:ln>
                <a:solidFill>
                  <a:srgbClr val="000000"/>
                </a:solidFill>
                <a:effectLst/>
                <a:latin typeface="Söhne"/>
              </a:rPr>
              <a:t>Uncover actionable </a:t>
            </a:r>
          </a:p>
          <a:p>
            <a:pPr lvl="1" algn="just"/>
            <a:r>
              <a:rPr kumimoji="0" lang="en-US" altLang="en-US" sz="2800" b="0" i="0" u="none" strike="noStrike" cap="none" normalizeH="0" baseline="0" dirty="0">
                <a:ln>
                  <a:noFill/>
                </a:ln>
                <a:solidFill>
                  <a:srgbClr val="000000"/>
                </a:solidFill>
                <a:effectLst/>
                <a:latin typeface="Söhne"/>
              </a:rPr>
              <a:t>Insights</a:t>
            </a:r>
            <a:r>
              <a:rPr lang="en-US" altLang="en-US" sz="2800" dirty="0">
                <a:solidFill>
                  <a:srgbClr val="000000"/>
                </a:solidFill>
                <a:latin typeface="Söhne"/>
              </a:rPr>
              <a:t> </a:t>
            </a:r>
            <a:r>
              <a:rPr kumimoji="0" lang="en-US" altLang="en-US" sz="2800" b="0" i="0" u="none" strike="noStrike" cap="none" normalizeH="0" baseline="0" dirty="0">
                <a:ln>
                  <a:noFill/>
                </a:ln>
                <a:solidFill>
                  <a:srgbClr val="000000"/>
                </a:solidFill>
                <a:effectLst/>
                <a:latin typeface="Söhne"/>
              </a:rPr>
              <a:t>from Amazon women-wear sales data analysis of four months to inform strategic decisions, optimize marketing efforts, and maximize overall sales and profitability with the help of 20 questions.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184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21FEF1F-3765-4DD6-BD6D-7D2DE9C59DF4}"/>
              </a:ext>
            </a:extLst>
          </p:cNvPr>
          <p:cNvSpPr/>
          <p:nvPr/>
        </p:nvSpPr>
        <p:spPr>
          <a:xfrm rot="5400000">
            <a:off x="9878829" y="3215937"/>
            <a:ext cx="3316690" cy="4835022"/>
          </a:xfrm>
          <a:custGeom>
            <a:avLst/>
            <a:gdLst>
              <a:gd name="connsiteX0" fmla="*/ 550 w 3991493"/>
              <a:gd name="connsiteY0" fmla="*/ 1642332 h 4835022"/>
              <a:gd name="connsiteX1" fmla="*/ 765521 w 3991493"/>
              <a:gd name="connsiteY1" fmla="*/ 580588 h 4835022"/>
              <a:gd name="connsiteX2" fmla="*/ 2083026 w 3991493"/>
              <a:gd name="connsiteY2" fmla="*/ 100048 h 4835022"/>
              <a:gd name="connsiteX3" fmla="*/ 2715245 w 3991493"/>
              <a:gd name="connsiteY3" fmla="*/ 1509749 h 4835022"/>
              <a:gd name="connsiteX4" fmla="*/ 2721227 w 3991493"/>
              <a:gd name="connsiteY4" fmla="*/ 1521384 h 4835022"/>
              <a:gd name="connsiteX5" fmla="*/ 3318393 w 3991493"/>
              <a:gd name="connsiteY5" fmla="*/ 1521384 h 4835022"/>
              <a:gd name="connsiteX6" fmla="*/ 3929986 w 3991493"/>
              <a:gd name="connsiteY6" fmla="*/ 1521384 h 4835022"/>
              <a:gd name="connsiteX7" fmla="*/ 3991493 w 3991493"/>
              <a:gd name="connsiteY7" fmla="*/ 1521384 h 4835022"/>
              <a:gd name="connsiteX8" fmla="*/ 3991493 w 3991493"/>
              <a:gd name="connsiteY8" fmla="*/ 4315384 h 4835022"/>
              <a:gd name="connsiteX9" fmla="*/ 3598980 w 3991493"/>
              <a:gd name="connsiteY9" fmla="*/ 4315384 h 4835022"/>
              <a:gd name="connsiteX10" fmla="*/ 3619976 w 3991493"/>
              <a:gd name="connsiteY10" fmla="*/ 4405771 h 4835022"/>
              <a:gd name="connsiteX11" fmla="*/ 3664689 w 3991493"/>
              <a:gd name="connsiteY11" fmla="*/ 4832151 h 4835022"/>
              <a:gd name="connsiteX12" fmla="*/ 2683777 w 3991493"/>
              <a:gd name="connsiteY12" fmla="*/ 3360765 h 4835022"/>
              <a:gd name="connsiteX13" fmla="*/ 1889482 w 3991493"/>
              <a:gd name="connsiteY13" fmla="*/ 2464207 h 4835022"/>
              <a:gd name="connsiteX14" fmla="*/ 81357 w 3991493"/>
              <a:gd name="connsiteY14" fmla="*/ 1843552 h 4835022"/>
              <a:gd name="connsiteX15" fmla="*/ 550 w 3991493"/>
              <a:gd name="connsiteY15" fmla="*/ 1642332 h 483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91493" h="4835022">
                <a:moveTo>
                  <a:pt x="550" y="1642332"/>
                </a:moveTo>
                <a:cubicBezTo>
                  <a:pt x="-16569" y="1328474"/>
                  <a:pt x="368015" y="925398"/>
                  <a:pt x="765521" y="580588"/>
                </a:cubicBezTo>
                <a:cubicBezTo>
                  <a:pt x="1255823" y="160176"/>
                  <a:pt x="1760838" y="-174916"/>
                  <a:pt x="2083026" y="100048"/>
                </a:cubicBezTo>
                <a:cubicBezTo>
                  <a:pt x="2362548" y="345008"/>
                  <a:pt x="2499183" y="1057820"/>
                  <a:pt x="2715245" y="1509749"/>
                </a:cubicBezTo>
                <a:lnTo>
                  <a:pt x="2721227" y="1521384"/>
                </a:lnTo>
                <a:lnTo>
                  <a:pt x="3318393" y="1521384"/>
                </a:lnTo>
                <a:lnTo>
                  <a:pt x="3929986" y="1521384"/>
                </a:lnTo>
                <a:lnTo>
                  <a:pt x="3991493" y="1521384"/>
                </a:lnTo>
                <a:lnTo>
                  <a:pt x="3991493" y="4315384"/>
                </a:lnTo>
                <a:lnTo>
                  <a:pt x="3598980" y="4315384"/>
                </a:lnTo>
                <a:lnTo>
                  <a:pt x="3619976" y="4405771"/>
                </a:lnTo>
                <a:cubicBezTo>
                  <a:pt x="3673465" y="4641116"/>
                  <a:pt x="3702837" y="4809178"/>
                  <a:pt x="3664689" y="4832151"/>
                </a:cubicBezTo>
                <a:cubicBezTo>
                  <a:pt x="3559158" y="4894433"/>
                  <a:pt x="2974535" y="3928939"/>
                  <a:pt x="2683777" y="3360765"/>
                </a:cubicBezTo>
                <a:cubicBezTo>
                  <a:pt x="2393020" y="2792591"/>
                  <a:pt x="2399927" y="2620719"/>
                  <a:pt x="1889482" y="2464207"/>
                </a:cubicBezTo>
                <a:cubicBezTo>
                  <a:pt x="1380096" y="2311659"/>
                  <a:pt x="356095" y="2169487"/>
                  <a:pt x="81357" y="1843552"/>
                </a:cubicBezTo>
                <a:cubicBezTo>
                  <a:pt x="29844" y="1782438"/>
                  <a:pt x="4501" y="1714761"/>
                  <a:pt x="550" y="1642332"/>
                </a:cubicBezTo>
                <a:close/>
              </a:path>
            </a:pathLst>
          </a:custGeom>
          <a:solidFill>
            <a:srgbClr val="1319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TextBox 23">
            <a:extLst>
              <a:ext uri="{FF2B5EF4-FFF2-40B4-BE49-F238E27FC236}">
                <a16:creationId xmlns:a16="http://schemas.microsoft.com/office/drawing/2014/main" id="{CC9BD28D-55F8-486A-9F93-D3268DEDBC31}"/>
              </a:ext>
            </a:extLst>
          </p:cNvPr>
          <p:cNvSpPr txBox="1"/>
          <p:nvPr/>
        </p:nvSpPr>
        <p:spPr>
          <a:xfrm>
            <a:off x="4302411" y="2767280"/>
            <a:ext cx="3605475" cy="1323439"/>
          </a:xfrm>
          <a:prstGeom prst="rect">
            <a:avLst/>
          </a:prstGeom>
          <a:noFill/>
        </p:spPr>
        <p:txBody>
          <a:bodyPr wrap="none" rtlCol="0">
            <a:spAutoFit/>
          </a:bodyPr>
          <a:lstStyle/>
          <a:p>
            <a:pPr algn="ctr"/>
            <a:r>
              <a:rPr lang="en-IN" sz="8000" dirty="0">
                <a:latin typeface="Fira Sans Medium" panose="020B0603050000020004" pitchFamily="34" charset="0"/>
              </a:rPr>
              <a:t>thanks!</a:t>
            </a:r>
            <a:endParaRPr lang="en-IN" sz="6600" dirty="0">
              <a:latin typeface="Fira Sans Medium" panose="020B0603050000020004" pitchFamily="34" charset="0"/>
            </a:endParaRPr>
          </a:p>
        </p:txBody>
      </p:sp>
      <p:sp>
        <p:nvSpPr>
          <p:cNvPr id="15" name="Graphic 11">
            <a:extLst>
              <a:ext uri="{FF2B5EF4-FFF2-40B4-BE49-F238E27FC236}">
                <a16:creationId xmlns:a16="http://schemas.microsoft.com/office/drawing/2014/main" id="{30CDF02D-CAE1-425F-B0D5-8BB3AD1C0C50}"/>
              </a:ext>
            </a:extLst>
          </p:cNvPr>
          <p:cNvSpPr/>
          <p:nvPr/>
        </p:nvSpPr>
        <p:spPr>
          <a:xfrm>
            <a:off x="10747201" y="4961641"/>
            <a:ext cx="1444799" cy="1343613"/>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nvGrpSpPr>
          <p:cNvPr id="2" name="Group 1">
            <a:extLst>
              <a:ext uri="{FF2B5EF4-FFF2-40B4-BE49-F238E27FC236}">
                <a16:creationId xmlns:a16="http://schemas.microsoft.com/office/drawing/2014/main" id="{1677F821-6945-4FB5-9887-69FB75DABC89}"/>
              </a:ext>
            </a:extLst>
          </p:cNvPr>
          <p:cNvGrpSpPr/>
          <p:nvPr/>
        </p:nvGrpSpPr>
        <p:grpSpPr>
          <a:xfrm>
            <a:off x="-3681143" y="-2297674"/>
            <a:ext cx="7362285" cy="7105531"/>
            <a:chOff x="-2861483" y="-2254131"/>
            <a:chExt cx="7362285" cy="7105531"/>
          </a:xfrm>
        </p:grpSpPr>
        <p:sp>
          <p:nvSpPr>
            <p:cNvPr id="6" name="Graphic 4">
              <a:extLst>
                <a:ext uri="{FF2B5EF4-FFF2-40B4-BE49-F238E27FC236}">
                  <a16:creationId xmlns:a16="http://schemas.microsoft.com/office/drawing/2014/main" id="{834BA1D4-0C72-474A-83FF-2D1B207A407E}"/>
                </a:ext>
              </a:extLst>
            </p:cNvPr>
            <p:cNvSpPr/>
            <p:nvPr/>
          </p:nvSpPr>
          <p:spPr>
            <a:xfrm rot="2476041">
              <a:off x="-634236" y="-2254131"/>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a:p>
          </p:txBody>
        </p:sp>
        <p:sp>
          <p:nvSpPr>
            <p:cNvPr id="22" name="Graphic 4">
              <a:extLst>
                <a:ext uri="{FF2B5EF4-FFF2-40B4-BE49-F238E27FC236}">
                  <a16:creationId xmlns:a16="http://schemas.microsoft.com/office/drawing/2014/main" id="{8C23666D-AA0B-4055-B6D1-F271DD034ADC}"/>
                </a:ext>
              </a:extLst>
            </p:cNvPr>
            <p:cNvSpPr/>
            <p:nvPr/>
          </p:nvSpPr>
          <p:spPr>
            <a:xfrm rot="3140551">
              <a:off x="-1320786" y="-2808187"/>
              <a:ext cx="4024137" cy="7105531"/>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dirty="0"/>
            </a:p>
          </p:txBody>
        </p:sp>
        <p:sp>
          <p:nvSpPr>
            <p:cNvPr id="25" name="Graphic 11">
              <a:extLst>
                <a:ext uri="{FF2B5EF4-FFF2-40B4-BE49-F238E27FC236}">
                  <a16:creationId xmlns:a16="http://schemas.microsoft.com/office/drawing/2014/main" id="{22B03510-4CF1-46CA-BE80-1E37CD0837F6}"/>
                </a:ext>
              </a:extLst>
            </p:cNvPr>
            <p:cNvSpPr/>
            <p:nvPr/>
          </p:nvSpPr>
          <p:spPr>
            <a:xfrm rot="8901965">
              <a:off x="3130551" y="555042"/>
              <a:ext cx="1370251" cy="1274286"/>
            </a:xfrm>
            <a:custGeom>
              <a:avLst/>
              <a:gdLst>
                <a:gd name="connsiteX0" fmla="*/ 1051454 w 1444799"/>
                <a:gd name="connsiteY0" fmla="*/ 206792 h 1343613"/>
                <a:gd name="connsiteX1" fmla="*/ 1253384 w 1444799"/>
                <a:gd name="connsiteY1" fmla="*/ 532548 h 1343613"/>
                <a:gd name="connsiteX2" fmla="*/ 1443884 w 1444799"/>
                <a:gd name="connsiteY2" fmla="*/ 904023 h 1343613"/>
                <a:gd name="connsiteX3" fmla="*/ 1145752 w 1444799"/>
                <a:gd name="connsiteY3" fmla="*/ 1165960 h 1343613"/>
                <a:gd name="connsiteX4" fmla="*/ 728556 w 1444799"/>
                <a:gd name="connsiteY4" fmla="*/ 1305025 h 1343613"/>
                <a:gd name="connsiteX5" fmla="*/ 267546 w 1444799"/>
                <a:gd name="connsiteY5" fmla="*/ 1305025 h 1343613"/>
                <a:gd name="connsiteX6" fmla="*/ 21801 w 1444799"/>
                <a:gd name="connsiteY6" fmla="*/ 912595 h 1343613"/>
                <a:gd name="connsiteX7" fmla="*/ 64664 w 1444799"/>
                <a:gd name="connsiteY7" fmla="*/ 463968 h 1343613"/>
                <a:gd name="connsiteX8" fmla="*/ 405659 w 1444799"/>
                <a:gd name="connsiteY8" fmla="*/ 187742 h 1343613"/>
                <a:gd name="connsiteX9" fmla="*/ 753321 w 1444799"/>
                <a:gd name="connsiteY9" fmla="*/ 100 h 1343613"/>
                <a:gd name="connsiteX10" fmla="*/ 1051454 w 1444799"/>
                <a:gd name="connsiteY10" fmla="*/ 206792 h 134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4799" h="1343613">
                  <a:moveTo>
                    <a:pt x="1051454" y="206792"/>
                  </a:moveTo>
                  <a:cubicBezTo>
                    <a:pt x="1128607" y="309663"/>
                    <a:pt x="1171469" y="411580"/>
                    <a:pt x="1253384" y="532548"/>
                  </a:cubicBezTo>
                  <a:cubicBezTo>
                    <a:pt x="1336252" y="652563"/>
                    <a:pt x="1457219" y="791628"/>
                    <a:pt x="1443884" y="904023"/>
                  </a:cubicBezTo>
                  <a:cubicBezTo>
                    <a:pt x="1430549" y="1016418"/>
                    <a:pt x="1282912" y="1102143"/>
                    <a:pt x="1145752" y="1165960"/>
                  </a:cubicBezTo>
                  <a:cubicBezTo>
                    <a:pt x="1008591" y="1228825"/>
                    <a:pt x="880956" y="1269783"/>
                    <a:pt x="728556" y="1305025"/>
                  </a:cubicBezTo>
                  <a:cubicBezTo>
                    <a:pt x="575204" y="1340268"/>
                    <a:pt x="397086" y="1370748"/>
                    <a:pt x="267546" y="1305025"/>
                  </a:cubicBezTo>
                  <a:cubicBezTo>
                    <a:pt x="138959" y="1239303"/>
                    <a:pt x="58949" y="1076425"/>
                    <a:pt x="21801" y="912595"/>
                  </a:cubicBezTo>
                  <a:cubicBezTo>
                    <a:pt x="-14394" y="748765"/>
                    <a:pt x="-8679" y="583030"/>
                    <a:pt x="64664" y="463968"/>
                  </a:cubicBezTo>
                  <a:cubicBezTo>
                    <a:pt x="138006" y="345858"/>
                    <a:pt x="278976" y="274420"/>
                    <a:pt x="405659" y="187742"/>
                  </a:cubicBezTo>
                  <a:cubicBezTo>
                    <a:pt x="531389" y="101065"/>
                    <a:pt x="642831" y="100"/>
                    <a:pt x="753321" y="100"/>
                  </a:cubicBezTo>
                  <a:cubicBezTo>
                    <a:pt x="864764" y="1052"/>
                    <a:pt x="974301" y="104875"/>
                    <a:pt x="1051454" y="206792"/>
                  </a:cubicBezTo>
                  <a:close/>
                </a:path>
              </a:pathLst>
            </a:custGeom>
            <a:solidFill>
              <a:srgbClr val="FF9900"/>
            </a:solidFill>
            <a:ln w="9525"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B22F9731-B0FC-4706-9E67-202F61A914FF}"/>
              </a:ext>
            </a:extLst>
          </p:cNvPr>
          <p:cNvSpPr/>
          <p:nvPr/>
        </p:nvSpPr>
        <p:spPr>
          <a:xfrm>
            <a:off x="4636606" y="3867382"/>
            <a:ext cx="1971876" cy="368374"/>
          </a:xfrm>
          <a:custGeom>
            <a:avLst/>
            <a:gdLst>
              <a:gd name="connsiteX0" fmla="*/ 4569032 w 4609853"/>
              <a:gd name="connsiteY0" fmla="*/ 413392 h 1039050"/>
              <a:gd name="connsiteX1" fmla="*/ 2522490 w 4609853"/>
              <a:gd name="connsiteY1" fmla="*/ 1039051 h 1039050"/>
              <a:gd name="connsiteX2" fmla="*/ 22339 w 4609853"/>
              <a:gd name="connsiteY2" fmla="*/ 85017 h 1039050"/>
              <a:gd name="connsiteX3" fmla="*/ 79146 w 4609853"/>
              <a:gd name="connsiteY3" fmla="*/ 10798 h 1039050"/>
              <a:gd name="connsiteX4" fmla="*/ 2580535 w 4609853"/>
              <a:gd name="connsiteY4" fmla="*/ 674186 h 1039050"/>
              <a:gd name="connsiteX5" fmla="*/ 4488602 w 4609853"/>
              <a:gd name="connsiteY5" fmla="*/ 284033 h 1039050"/>
              <a:gd name="connsiteX6" fmla="*/ 4569032 w 4609853"/>
              <a:gd name="connsiteY6" fmla="*/ 413392 h 103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9853" h="1039050">
                <a:moveTo>
                  <a:pt x="4569032" y="413392"/>
                </a:moveTo>
                <a:cubicBezTo>
                  <a:pt x="4015524" y="821376"/>
                  <a:pt x="3213233" y="1039051"/>
                  <a:pt x="2522490" y="1039051"/>
                </a:cubicBezTo>
                <a:cubicBezTo>
                  <a:pt x="1553940" y="1039051"/>
                  <a:pt x="682003" y="680825"/>
                  <a:pt x="22339" y="85017"/>
                </a:cubicBezTo>
                <a:cubicBezTo>
                  <a:pt x="-29486" y="38164"/>
                  <a:pt x="16958" y="-25682"/>
                  <a:pt x="79146" y="10798"/>
                </a:cubicBezTo>
                <a:cubicBezTo>
                  <a:pt x="791045" y="425003"/>
                  <a:pt x="1671279" y="674186"/>
                  <a:pt x="2580535" y="674186"/>
                </a:cubicBezTo>
                <a:cubicBezTo>
                  <a:pt x="3193755" y="674186"/>
                  <a:pt x="3868334" y="547313"/>
                  <a:pt x="4488602" y="284033"/>
                </a:cubicBezTo>
                <a:cubicBezTo>
                  <a:pt x="4582300" y="244228"/>
                  <a:pt x="4660662" y="345393"/>
                  <a:pt x="4569032" y="413392"/>
                </a:cubicBezTo>
              </a:path>
            </a:pathLst>
          </a:custGeom>
          <a:solidFill>
            <a:srgbClr val="FF9900"/>
          </a:solid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53DC809-06A1-40CF-AA17-0E8089FE7962}"/>
              </a:ext>
            </a:extLst>
          </p:cNvPr>
          <p:cNvSpPr/>
          <p:nvPr/>
        </p:nvSpPr>
        <p:spPr>
          <a:xfrm>
            <a:off x="6393463" y="3832087"/>
            <a:ext cx="405318" cy="330866"/>
          </a:xfrm>
          <a:custGeom>
            <a:avLst/>
            <a:gdLst>
              <a:gd name="connsiteX0" fmla="*/ 691963 w 947553"/>
              <a:gd name="connsiteY0" fmla="*/ 249669 h 933254"/>
              <a:gd name="connsiteX1" fmla="*/ 45996 w 947553"/>
              <a:gd name="connsiteY1" fmla="*/ 228114 h 933254"/>
              <a:gd name="connsiteX2" fmla="*/ 32309 w 947553"/>
              <a:gd name="connsiteY2" fmla="*/ 153476 h 933254"/>
              <a:gd name="connsiteX3" fmla="*/ 928297 w 947553"/>
              <a:gd name="connsiteY3" fmla="*/ 69723 h 933254"/>
              <a:gd name="connsiteX4" fmla="*/ 615258 w 947553"/>
              <a:gd name="connsiteY4" fmla="*/ 913476 h 933254"/>
              <a:gd name="connsiteX5" fmla="*/ 546430 w 947553"/>
              <a:gd name="connsiteY5" fmla="*/ 880719 h 933254"/>
              <a:gd name="connsiteX6" fmla="*/ 691963 w 947553"/>
              <a:gd name="connsiteY6" fmla="*/ 249669 h 93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553" h="933254">
                <a:moveTo>
                  <a:pt x="691963" y="249669"/>
                </a:moveTo>
                <a:cubicBezTo>
                  <a:pt x="621477" y="159286"/>
                  <a:pt x="224275" y="206968"/>
                  <a:pt x="45996" y="228114"/>
                </a:cubicBezTo>
                <a:cubicBezTo>
                  <a:pt x="-8325" y="234743"/>
                  <a:pt x="-16612" y="187480"/>
                  <a:pt x="32309" y="153476"/>
                </a:cubicBezTo>
                <a:cubicBezTo>
                  <a:pt x="348663" y="-69171"/>
                  <a:pt x="867765" y="-4906"/>
                  <a:pt x="928297" y="69723"/>
                </a:cubicBezTo>
                <a:cubicBezTo>
                  <a:pt x="988828" y="144770"/>
                  <a:pt x="912543" y="665111"/>
                  <a:pt x="615258" y="913476"/>
                </a:cubicBezTo>
                <a:cubicBezTo>
                  <a:pt x="569652" y="951614"/>
                  <a:pt x="526123" y="931297"/>
                  <a:pt x="546430" y="880719"/>
                </a:cubicBezTo>
                <a:cubicBezTo>
                  <a:pt x="613191" y="714041"/>
                  <a:pt x="762866" y="340471"/>
                  <a:pt x="691963" y="249669"/>
                </a:cubicBezTo>
              </a:path>
            </a:pathLst>
          </a:custGeom>
          <a:solidFill>
            <a:srgbClr val="FF9900"/>
          </a:solidFill>
          <a:ln w="9525" cap="flat">
            <a:noFill/>
            <a:prstDash val="solid"/>
            <a:miter/>
          </a:ln>
        </p:spPr>
        <p:txBody>
          <a:bodyPr rtlCol="0" anchor="ctr"/>
          <a:lstStyle/>
          <a:p>
            <a:endParaRPr lang="en-IN"/>
          </a:p>
        </p:txBody>
      </p:sp>
      <p:sp>
        <p:nvSpPr>
          <p:cNvPr id="3" name="TextBox 2">
            <a:extLst>
              <a:ext uri="{FF2B5EF4-FFF2-40B4-BE49-F238E27FC236}">
                <a16:creationId xmlns:a16="http://schemas.microsoft.com/office/drawing/2014/main" id="{B343718F-B5B4-2E66-B59B-E08BD0A3FE6F}"/>
              </a:ext>
            </a:extLst>
          </p:cNvPr>
          <p:cNvSpPr txBox="1"/>
          <p:nvPr/>
        </p:nvSpPr>
        <p:spPr>
          <a:xfrm>
            <a:off x="6424700" y="4302327"/>
            <a:ext cx="3375924" cy="369332"/>
          </a:xfrm>
          <a:prstGeom prst="rect">
            <a:avLst/>
          </a:prstGeom>
          <a:noFill/>
        </p:spPr>
        <p:txBody>
          <a:bodyPr wrap="none" rtlCol="0">
            <a:spAutoFit/>
          </a:bodyPr>
          <a:lstStyle/>
          <a:p>
            <a:r>
              <a:rPr lang="en-US" dirty="0"/>
              <a:t>Presentation by Rajnish </a:t>
            </a:r>
            <a:r>
              <a:rPr lang="en-US" dirty="0" err="1"/>
              <a:t>Komalwar</a:t>
            </a:r>
            <a:endParaRPr lang="en-US" dirty="0"/>
          </a:p>
        </p:txBody>
      </p:sp>
    </p:spTree>
    <p:extLst>
      <p:ext uri="{BB962C8B-B14F-4D97-AF65-F5344CB8AC3E}">
        <p14:creationId xmlns:p14="http://schemas.microsoft.com/office/powerpoint/2010/main" val="174069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349730" y="470812"/>
            <a:ext cx="8124340" cy="830997"/>
          </a:xfrm>
          <a:prstGeom prst="rect">
            <a:avLst/>
          </a:prstGeom>
          <a:noFill/>
        </p:spPr>
        <p:txBody>
          <a:bodyPr wrap="none" rtlCol="0">
            <a:spAutoFit/>
          </a:bodyPr>
          <a:lstStyle/>
          <a:p>
            <a:r>
              <a:rPr lang="en-IN" sz="4800" u="sng" spc="-150" dirty="0">
                <a:latin typeface="Fira Sans Medium" panose="020B0603050000020004" pitchFamily="34" charset="0"/>
              </a:rPr>
              <a:t>Objective Questions (PYTHON)</a:t>
            </a: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4" name="TextBox 3">
            <a:extLst>
              <a:ext uri="{FF2B5EF4-FFF2-40B4-BE49-F238E27FC236}">
                <a16:creationId xmlns:a16="http://schemas.microsoft.com/office/drawing/2014/main" id="{EBF07559-F436-26B6-48B4-8AB13269923F}"/>
              </a:ext>
            </a:extLst>
          </p:cNvPr>
          <p:cNvSpPr txBox="1"/>
          <p:nvPr/>
        </p:nvSpPr>
        <p:spPr>
          <a:xfrm>
            <a:off x="515662" y="1700653"/>
            <a:ext cx="11676338" cy="3785652"/>
          </a:xfrm>
          <a:prstGeom prst="rect">
            <a:avLst/>
          </a:prstGeom>
          <a:noFill/>
        </p:spPr>
        <p:txBody>
          <a:bodyPr wrap="none" rtlCol="0">
            <a:spAutoFit/>
          </a:bodyPr>
          <a:lstStyle/>
          <a:p>
            <a:pPr algn="l">
              <a:buFont typeface="+mj-lt"/>
              <a:buAutoNum type="arabicPeriod"/>
            </a:pPr>
            <a:r>
              <a:rPr lang="en-US" sz="2400" b="0" i="0" dirty="0">
                <a:solidFill>
                  <a:srgbClr val="374151"/>
                </a:solidFill>
                <a:effectLst/>
                <a:latin typeface="Söhne"/>
              </a:rPr>
              <a:t>Investigate the reasons behind order cancellations.</a:t>
            </a:r>
          </a:p>
          <a:p>
            <a:pPr algn="l">
              <a:buFont typeface="+mj-lt"/>
              <a:buAutoNum type="arabicPeriod"/>
            </a:pPr>
            <a:r>
              <a:rPr lang="en-US" sz="2400" b="0" i="0" dirty="0">
                <a:solidFill>
                  <a:srgbClr val="374151"/>
                </a:solidFill>
                <a:effectLst/>
                <a:latin typeface="Söhne"/>
              </a:rPr>
              <a:t>Examine the distribution of order statuses within the dataset.</a:t>
            </a:r>
          </a:p>
          <a:p>
            <a:pPr algn="l">
              <a:buFont typeface="+mj-lt"/>
              <a:buAutoNum type="arabicPeriod"/>
            </a:pPr>
            <a:r>
              <a:rPr lang="en-US" sz="2400" b="0" i="0" dirty="0">
                <a:solidFill>
                  <a:srgbClr val="374151"/>
                </a:solidFill>
                <a:effectLst/>
                <a:latin typeface="Söhne"/>
              </a:rPr>
              <a:t>Explore any correlation between the quantity of items ordered and their respective prices.</a:t>
            </a:r>
          </a:p>
          <a:p>
            <a:pPr algn="l">
              <a:buFont typeface="+mj-lt"/>
              <a:buAutoNum type="arabicPeriod"/>
            </a:pPr>
            <a:r>
              <a:rPr lang="en-US" sz="2400" b="0" i="0" dirty="0">
                <a:solidFill>
                  <a:srgbClr val="374151"/>
                </a:solidFill>
                <a:effectLst/>
                <a:latin typeface="Söhne"/>
              </a:rPr>
              <a:t>Identify the most prevalent delivery cities in the dataset.</a:t>
            </a:r>
          </a:p>
          <a:p>
            <a:pPr algn="l">
              <a:buFont typeface="+mj-lt"/>
              <a:buAutoNum type="arabicPeriod"/>
            </a:pPr>
            <a:r>
              <a:rPr lang="en-US" sz="2400" b="0" i="0" dirty="0">
                <a:solidFill>
                  <a:srgbClr val="374151"/>
                </a:solidFill>
                <a:effectLst/>
                <a:latin typeface="Söhne"/>
              </a:rPr>
              <a:t>Determine the count of unique categories in both the 'Category' and 'Size' columns.</a:t>
            </a:r>
          </a:p>
          <a:p>
            <a:pPr algn="l">
              <a:buFont typeface="+mj-lt"/>
              <a:buAutoNum type="arabicPeriod"/>
            </a:pPr>
            <a:r>
              <a:rPr lang="en-US" sz="2400" b="0" i="0" dirty="0">
                <a:solidFill>
                  <a:srgbClr val="374151"/>
                </a:solidFill>
                <a:effectLst/>
                <a:latin typeface="Söhne"/>
              </a:rPr>
              <a:t>Calculate the average 'Amount' for each distinct 'Category'.</a:t>
            </a:r>
          </a:p>
          <a:p>
            <a:pPr algn="l">
              <a:buFont typeface="+mj-lt"/>
              <a:buAutoNum type="arabicPeriod"/>
            </a:pPr>
            <a:r>
              <a:rPr lang="en-US" sz="2400" b="0" i="0" dirty="0">
                <a:solidFill>
                  <a:srgbClr val="374151"/>
                </a:solidFill>
                <a:effectLst/>
                <a:latin typeface="Söhne"/>
              </a:rPr>
              <a:t>Identify the top 10 states with the highest order values.</a:t>
            </a:r>
          </a:p>
          <a:p>
            <a:pPr algn="l">
              <a:buFont typeface="+mj-lt"/>
              <a:buAutoNum type="arabicPeriod"/>
            </a:pPr>
            <a:r>
              <a:rPr lang="en-US" sz="2400" b="0" i="0" dirty="0">
                <a:solidFill>
                  <a:srgbClr val="374151"/>
                </a:solidFill>
                <a:effectLst/>
                <a:latin typeface="Söhne"/>
              </a:rPr>
              <a:t>Analyze the overall distribution of orders over time.</a:t>
            </a:r>
          </a:p>
          <a:p>
            <a:pPr algn="l">
              <a:buFont typeface="+mj-lt"/>
              <a:buAutoNum type="arabicPeriod"/>
            </a:pPr>
            <a:r>
              <a:rPr lang="en-US" sz="2400" dirty="0">
                <a:solidFill>
                  <a:srgbClr val="374151"/>
                </a:solidFill>
                <a:latin typeface="Söhne"/>
              </a:rPr>
              <a:t>Find A</a:t>
            </a:r>
            <a:r>
              <a:rPr lang="en-US" sz="2400" b="0" i="0" dirty="0">
                <a:solidFill>
                  <a:srgbClr val="374151"/>
                </a:solidFill>
                <a:effectLst/>
                <a:latin typeface="Söhne"/>
              </a:rPr>
              <a:t>verage order amount by fulfilment method. </a:t>
            </a:r>
          </a:p>
          <a:p>
            <a:pPr algn="l"/>
            <a:r>
              <a:rPr lang="en-US" sz="2400" dirty="0">
                <a:solidFill>
                  <a:srgbClr val="374151"/>
                </a:solidFill>
                <a:latin typeface="Söhne"/>
              </a:rPr>
              <a:t>10. Examination of courier delivery status.</a:t>
            </a:r>
          </a:p>
        </p:txBody>
      </p:sp>
    </p:spTree>
    <p:extLst>
      <p:ext uri="{BB962C8B-B14F-4D97-AF65-F5344CB8AC3E}">
        <p14:creationId xmlns:p14="http://schemas.microsoft.com/office/powerpoint/2010/main" val="235981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DAC882-EE8C-41E4-8ACB-AFC718BC0E0B}"/>
              </a:ext>
            </a:extLst>
          </p:cNvPr>
          <p:cNvSpPr txBox="1"/>
          <p:nvPr/>
        </p:nvSpPr>
        <p:spPr>
          <a:xfrm>
            <a:off x="6225067" y="5099656"/>
            <a:ext cx="2256460" cy="641201"/>
          </a:xfrm>
          <a:prstGeom prst="rect">
            <a:avLst/>
          </a:prstGeom>
          <a:noFill/>
        </p:spPr>
        <p:txBody>
          <a:bodyPr wrap="square" rtlCol="0">
            <a:spAutoFit/>
          </a:bodyPr>
          <a:lstStyle/>
          <a:p>
            <a:pPr algn="ctr">
              <a:lnSpc>
                <a:spcPct val="120000"/>
              </a:lnSpc>
            </a:pPr>
            <a:r>
              <a:rPr lang="en-IN" sz="3200" b="0" i="0" dirty="0">
                <a:solidFill>
                  <a:schemeClr val="bg1"/>
                </a:solidFill>
                <a:effectLst/>
                <a:latin typeface="Fira Sans Medium" panose="020B0603050000020004" pitchFamily="34" charset="0"/>
              </a:rPr>
              <a:t>JEFF BEZOS</a:t>
            </a:r>
            <a:endParaRPr lang="en-IN" sz="3200" dirty="0">
              <a:solidFill>
                <a:schemeClr val="bg1"/>
              </a:solidFill>
              <a:latin typeface="Fira Sans Medium" panose="020B0603050000020004" pitchFamily="34" charset="0"/>
              <a:ea typeface="Roboto" panose="02000000000000000000" pitchFamily="2" charset="0"/>
              <a:cs typeface="Roboto" panose="02000000000000000000" pitchFamily="2" charset="0"/>
            </a:endParaRPr>
          </a:p>
        </p:txBody>
      </p:sp>
      <p:sp>
        <p:nvSpPr>
          <p:cNvPr id="9" name="TextBox 8">
            <a:extLst>
              <a:ext uri="{FF2B5EF4-FFF2-40B4-BE49-F238E27FC236}">
                <a16:creationId xmlns:a16="http://schemas.microsoft.com/office/drawing/2014/main" id="{EB0C257F-FA33-49AF-AC93-C9FCA4096B03}"/>
              </a:ext>
            </a:extLst>
          </p:cNvPr>
          <p:cNvSpPr txBox="1"/>
          <p:nvPr/>
        </p:nvSpPr>
        <p:spPr>
          <a:xfrm>
            <a:off x="6672937" y="5618300"/>
            <a:ext cx="1360720" cy="327526"/>
          </a:xfrm>
          <a:prstGeom prst="rect">
            <a:avLst/>
          </a:prstGeom>
          <a:noFill/>
        </p:spPr>
        <p:txBody>
          <a:bodyPr wrap="square" rtlCol="0">
            <a:spAutoFit/>
          </a:bodyPr>
          <a:lstStyle/>
          <a:p>
            <a:pPr algn="ctr">
              <a:lnSpc>
                <a:spcPct val="120000"/>
              </a:lnSpc>
            </a:pPr>
            <a:r>
              <a:rPr lang="en-IN" sz="1400" b="0" i="0" dirty="0">
                <a:solidFill>
                  <a:schemeClr val="bg1"/>
                </a:solidFill>
                <a:effectLst/>
                <a:latin typeface="Roboto" panose="02000000000000000000" pitchFamily="2" charset="0"/>
                <a:ea typeface="Roboto" panose="02000000000000000000" pitchFamily="2" charset="0"/>
                <a:cs typeface="Roboto" panose="02000000000000000000" pitchFamily="2" charset="0"/>
              </a:rPr>
              <a:t>Founder</a:t>
            </a:r>
            <a:endParaRPr lang="en-IN" sz="14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 name="TextBox 14">
            <a:extLst>
              <a:ext uri="{FF2B5EF4-FFF2-40B4-BE49-F238E27FC236}">
                <a16:creationId xmlns:a16="http://schemas.microsoft.com/office/drawing/2014/main" id="{A2D790AD-8617-40AE-A240-0F2F2CF406C8}"/>
              </a:ext>
            </a:extLst>
          </p:cNvPr>
          <p:cNvSpPr txBox="1"/>
          <p:nvPr/>
        </p:nvSpPr>
        <p:spPr>
          <a:xfrm>
            <a:off x="1349730" y="470812"/>
            <a:ext cx="8273419" cy="830997"/>
          </a:xfrm>
          <a:prstGeom prst="rect">
            <a:avLst/>
          </a:prstGeom>
          <a:noFill/>
        </p:spPr>
        <p:txBody>
          <a:bodyPr wrap="none" rtlCol="0">
            <a:spAutoFit/>
          </a:bodyPr>
          <a:lstStyle/>
          <a:p>
            <a:r>
              <a:rPr lang="en-IN" sz="4800" u="sng" spc="-150" dirty="0">
                <a:latin typeface="Fira Sans Medium" panose="020B0603050000020004" pitchFamily="34" charset="0"/>
              </a:rPr>
              <a:t>Objective Questions (TABLEAU)</a:t>
            </a:r>
          </a:p>
        </p:txBody>
      </p:sp>
      <p:sp>
        <p:nvSpPr>
          <p:cNvPr id="17" name="Graphic 4">
            <a:extLst>
              <a:ext uri="{FF2B5EF4-FFF2-40B4-BE49-F238E27FC236}">
                <a16:creationId xmlns:a16="http://schemas.microsoft.com/office/drawing/2014/main" id="{CD57E20B-33A1-4C5C-98F1-40B694DE3E8F}"/>
              </a:ext>
            </a:extLst>
          </p:cNvPr>
          <p:cNvSpPr/>
          <p:nvPr/>
        </p:nvSpPr>
        <p:spPr>
          <a:xfrm rot="2476041">
            <a:off x="-269976" y="-648288"/>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131921"/>
          </a:solidFill>
          <a:ln w="9525" cap="flat">
            <a:noFill/>
            <a:prstDash val="solid"/>
            <a:miter/>
          </a:ln>
        </p:spPr>
        <p:txBody>
          <a:bodyPr rtlCol="0" anchor="ctr"/>
          <a:lstStyle/>
          <a:p>
            <a:endParaRPr lang="en-IN" dirty="0"/>
          </a:p>
        </p:txBody>
      </p:sp>
      <p:sp>
        <p:nvSpPr>
          <p:cNvPr id="18" name="Graphic 4">
            <a:extLst>
              <a:ext uri="{FF2B5EF4-FFF2-40B4-BE49-F238E27FC236}">
                <a16:creationId xmlns:a16="http://schemas.microsoft.com/office/drawing/2014/main" id="{ED30B1BB-52E2-4005-8F4B-EF9AF5569359}"/>
              </a:ext>
            </a:extLst>
          </p:cNvPr>
          <p:cNvSpPr/>
          <p:nvPr/>
        </p:nvSpPr>
        <p:spPr>
          <a:xfrm rot="15002268" flipH="1">
            <a:off x="31601" y="-1336044"/>
            <a:ext cx="1251936" cy="2210578"/>
          </a:xfrm>
          <a:custGeom>
            <a:avLst/>
            <a:gdLst>
              <a:gd name="connsiteX0" fmla="*/ 1112933 w 1137091"/>
              <a:gd name="connsiteY0" fmla="*/ 148024 h 1501074"/>
              <a:gd name="connsiteX1" fmla="*/ 1084358 w 1137091"/>
              <a:gd name="connsiteY1" fmla="*/ 625227 h 1501074"/>
              <a:gd name="connsiteX2" fmla="*/ 1081500 w 1137091"/>
              <a:gd name="connsiteY2" fmla="*/ 1030039 h 1501074"/>
              <a:gd name="connsiteX3" fmla="*/ 897668 w 1137091"/>
              <a:gd name="connsiteY3" fmla="*/ 1439615 h 1501074"/>
              <a:gd name="connsiteX4" fmla="*/ 429038 w 1137091"/>
              <a:gd name="connsiteY4" fmla="*/ 1446282 h 1501074"/>
              <a:gd name="connsiteX5" fmla="*/ 74708 w 1137091"/>
              <a:gd name="connsiteY5" fmla="*/ 1096715 h 1501074"/>
              <a:gd name="connsiteX6" fmla="*/ 7080 w 1137091"/>
              <a:gd name="connsiteY6" fmla="*/ 609035 h 1501074"/>
              <a:gd name="connsiteX7" fmla="*/ 194723 w 1137091"/>
              <a:gd name="connsiteY7" fmla="*/ 152787 h 1501074"/>
              <a:gd name="connsiteX8" fmla="*/ 679545 w 1137091"/>
              <a:gd name="connsiteY8" fmla="*/ 387 h 1501074"/>
              <a:gd name="connsiteX9" fmla="*/ 1112933 w 1137091"/>
              <a:gd name="connsiteY9" fmla="*/ 148024 h 150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91" h="1501074">
                <a:moveTo>
                  <a:pt x="1112933" y="148024"/>
                </a:moveTo>
                <a:cubicBezTo>
                  <a:pt x="1172940" y="267087"/>
                  <a:pt x="1105313" y="469969"/>
                  <a:pt x="1084358" y="625227"/>
                </a:cubicBezTo>
                <a:cubicBezTo>
                  <a:pt x="1064355" y="779532"/>
                  <a:pt x="1092930" y="886212"/>
                  <a:pt x="1081500" y="1030039"/>
                </a:cubicBezTo>
                <a:cubicBezTo>
                  <a:pt x="1069118" y="1173867"/>
                  <a:pt x="1018635" y="1353890"/>
                  <a:pt x="897668" y="1439615"/>
                </a:cubicBezTo>
                <a:cubicBezTo>
                  <a:pt x="776700" y="1525340"/>
                  <a:pt x="587153" y="1515815"/>
                  <a:pt x="429038" y="1446282"/>
                </a:cubicBezTo>
                <a:cubicBezTo>
                  <a:pt x="270923" y="1375797"/>
                  <a:pt x="146145" y="1246257"/>
                  <a:pt x="74708" y="1096715"/>
                </a:cubicBezTo>
                <a:cubicBezTo>
                  <a:pt x="4223" y="948125"/>
                  <a:pt x="-11017" y="780485"/>
                  <a:pt x="7080" y="609035"/>
                </a:cubicBezTo>
                <a:cubicBezTo>
                  <a:pt x="25178" y="436632"/>
                  <a:pt x="77565" y="261372"/>
                  <a:pt x="194723" y="152787"/>
                </a:cubicBezTo>
                <a:cubicBezTo>
                  <a:pt x="312833" y="44202"/>
                  <a:pt x="494760" y="3244"/>
                  <a:pt x="679545" y="387"/>
                </a:cubicBezTo>
                <a:cubicBezTo>
                  <a:pt x="865283" y="-3423"/>
                  <a:pt x="1052925" y="29915"/>
                  <a:pt x="1112933" y="148024"/>
                </a:cubicBezTo>
                <a:close/>
              </a:path>
            </a:pathLst>
          </a:custGeom>
          <a:solidFill>
            <a:srgbClr val="232F3E"/>
          </a:solidFill>
          <a:ln w="9525" cap="flat">
            <a:noFill/>
            <a:prstDash val="solid"/>
            <a:miter/>
          </a:ln>
        </p:spPr>
        <p:txBody>
          <a:bodyPr rtlCol="0" anchor="ctr"/>
          <a:lstStyle/>
          <a:p>
            <a:endParaRPr lang="en-IN"/>
          </a:p>
        </p:txBody>
      </p:sp>
      <p:sp>
        <p:nvSpPr>
          <p:cNvPr id="4" name="TextBox 3">
            <a:extLst>
              <a:ext uri="{FF2B5EF4-FFF2-40B4-BE49-F238E27FC236}">
                <a16:creationId xmlns:a16="http://schemas.microsoft.com/office/drawing/2014/main" id="{EBF07559-F436-26B6-48B4-8AB13269923F}"/>
              </a:ext>
            </a:extLst>
          </p:cNvPr>
          <p:cNvSpPr txBox="1"/>
          <p:nvPr/>
        </p:nvSpPr>
        <p:spPr>
          <a:xfrm>
            <a:off x="515662" y="1700653"/>
            <a:ext cx="9324732" cy="3785652"/>
          </a:xfrm>
          <a:prstGeom prst="rect">
            <a:avLst/>
          </a:prstGeom>
          <a:noFill/>
        </p:spPr>
        <p:txBody>
          <a:bodyPr wrap="none" rtlCol="0">
            <a:spAutoFit/>
          </a:bodyPr>
          <a:lstStyle/>
          <a:p>
            <a:pPr algn="l">
              <a:buFont typeface="+mj-lt"/>
              <a:buAutoNum type="arabicPeriod"/>
            </a:pPr>
            <a:r>
              <a:rPr lang="en-US" sz="2400" dirty="0">
                <a:solidFill>
                  <a:srgbClr val="374151"/>
                </a:solidFill>
                <a:latin typeface="Söhne"/>
              </a:rPr>
              <a:t>Cancelled order distribution based on fulfilment method.</a:t>
            </a:r>
          </a:p>
          <a:p>
            <a:pPr algn="l">
              <a:buFont typeface="+mj-lt"/>
              <a:buAutoNum type="arabicPeriod"/>
            </a:pPr>
            <a:r>
              <a:rPr lang="en-US" sz="2400" dirty="0">
                <a:solidFill>
                  <a:srgbClr val="333333"/>
                </a:solidFill>
                <a:latin typeface="Tableau Light"/>
              </a:rPr>
              <a:t>T</a:t>
            </a:r>
            <a:r>
              <a:rPr lang="en-US" sz="2400" dirty="0">
                <a:solidFill>
                  <a:srgbClr val="333333"/>
                </a:solidFill>
                <a:effectLst/>
                <a:latin typeface="Tableau Light"/>
              </a:rPr>
              <a:t>ime series trend for delivered order(month-wise).</a:t>
            </a:r>
          </a:p>
          <a:p>
            <a:pPr algn="l">
              <a:buFont typeface="+mj-lt"/>
              <a:buAutoNum type="arabicPeriod"/>
            </a:pPr>
            <a:r>
              <a:rPr lang="en-US" sz="2400" dirty="0">
                <a:solidFill>
                  <a:srgbClr val="333333"/>
                </a:solidFill>
                <a:effectLst/>
                <a:latin typeface="Tableau Light"/>
              </a:rPr>
              <a:t>Garment’s category-wise distribution.</a:t>
            </a:r>
          </a:p>
          <a:p>
            <a:pPr algn="l">
              <a:buFont typeface="+mj-lt"/>
              <a:buAutoNum type="arabicPeriod"/>
            </a:pPr>
            <a:r>
              <a:rPr lang="en-US" sz="2400" dirty="0">
                <a:solidFill>
                  <a:srgbClr val="333333"/>
                </a:solidFill>
                <a:latin typeface="Tableau Light"/>
              </a:rPr>
              <a:t>Garment category-wise order quantity distribution based on date basis.</a:t>
            </a:r>
          </a:p>
          <a:p>
            <a:pPr algn="l">
              <a:buFont typeface="+mj-lt"/>
              <a:buAutoNum type="arabicPeriod"/>
            </a:pPr>
            <a:r>
              <a:rPr lang="en-US" sz="2400" dirty="0">
                <a:solidFill>
                  <a:srgbClr val="333333"/>
                </a:solidFill>
                <a:latin typeface="Tableau Light"/>
              </a:rPr>
              <a:t>Garment category wise revenue generation.</a:t>
            </a:r>
          </a:p>
          <a:p>
            <a:pPr algn="l">
              <a:buFont typeface="+mj-lt"/>
              <a:buAutoNum type="arabicPeriod"/>
            </a:pPr>
            <a:r>
              <a:rPr lang="en-US" sz="2400" dirty="0">
                <a:solidFill>
                  <a:srgbClr val="333333"/>
                </a:solidFill>
                <a:latin typeface="Tableau Light"/>
              </a:rPr>
              <a:t>Courier status based on shipment service.</a:t>
            </a:r>
            <a:r>
              <a:rPr lang="en-US" sz="2400" dirty="0">
                <a:solidFill>
                  <a:srgbClr val="333333"/>
                </a:solidFill>
                <a:effectLst/>
                <a:latin typeface="Tableau Light"/>
              </a:rPr>
              <a:t> </a:t>
            </a:r>
          </a:p>
          <a:p>
            <a:pPr algn="l">
              <a:buFont typeface="+mj-lt"/>
              <a:buAutoNum type="arabicPeriod"/>
            </a:pPr>
            <a:r>
              <a:rPr lang="en-US" sz="2400" dirty="0">
                <a:solidFill>
                  <a:srgbClr val="333333"/>
                </a:solidFill>
                <a:effectLst/>
                <a:latin typeface="Tableau Light"/>
              </a:rPr>
              <a:t>Garment category and Size wise order status analysis</a:t>
            </a:r>
            <a:r>
              <a:rPr lang="en-US" sz="2400" dirty="0">
                <a:solidFill>
                  <a:srgbClr val="333333"/>
                </a:solidFill>
                <a:latin typeface="Tableau Light"/>
              </a:rPr>
              <a:t> </a:t>
            </a:r>
          </a:p>
          <a:p>
            <a:pPr algn="l">
              <a:buFont typeface="+mj-lt"/>
              <a:buAutoNum type="arabicPeriod"/>
            </a:pPr>
            <a:r>
              <a:rPr lang="en-US" sz="2400" dirty="0">
                <a:solidFill>
                  <a:srgbClr val="333333"/>
                </a:solidFill>
                <a:effectLst/>
                <a:latin typeface="Tableau Light"/>
              </a:rPr>
              <a:t>Pareto chart (revenue and running total revenue).</a:t>
            </a:r>
          </a:p>
          <a:p>
            <a:pPr algn="l">
              <a:buFont typeface="+mj-lt"/>
              <a:buAutoNum type="arabicPeriod"/>
            </a:pPr>
            <a:r>
              <a:rPr lang="en-US" sz="2400" dirty="0">
                <a:solidFill>
                  <a:srgbClr val="333333"/>
                </a:solidFill>
                <a:latin typeface="Tableau Light"/>
              </a:rPr>
              <a:t>R</a:t>
            </a:r>
            <a:r>
              <a:rPr lang="en-US" sz="2400" dirty="0">
                <a:solidFill>
                  <a:srgbClr val="333333"/>
                </a:solidFill>
                <a:effectLst/>
                <a:latin typeface="Tableau Light"/>
              </a:rPr>
              <a:t>evenue generation as per shipping service type.</a:t>
            </a:r>
          </a:p>
          <a:p>
            <a:pPr algn="l">
              <a:buFont typeface="+mj-lt"/>
              <a:buAutoNum type="arabicPeriod"/>
            </a:pPr>
            <a:r>
              <a:rPr lang="en-US" sz="2400" dirty="0">
                <a:solidFill>
                  <a:srgbClr val="333333"/>
                </a:solidFill>
                <a:latin typeface="Tableau Light"/>
              </a:rPr>
              <a:t>Garment </a:t>
            </a:r>
            <a:r>
              <a:rPr lang="en-US" sz="2400" dirty="0">
                <a:solidFill>
                  <a:srgbClr val="333333"/>
                </a:solidFill>
                <a:effectLst/>
                <a:latin typeface="Tableau Light"/>
              </a:rPr>
              <a:t>category-wise distinct style count.</a:t>
            </a:r>
            <a:endParaRPr lang="en-US" sz="2400" dirty="0">
              <a:solidFill>
                <a:srgbClr val="374151"/>
              </a:solidFill>
              <a:latin typeface="Söhne"/>
            </a:endParaRPr>
          </a:p>
        </p:txBody>
      </p:sp>
    </p:spTree>
    <p:extLst>
      <p:ext uri="{BB962C8B-B14F-4D97-AF65-F5344CB8AC3E}">
        <p14:creationId xmlns:p14="http://schemas.microsoft.com/office/powerpoint/2010/main" val="259270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81590" y="-222484"/>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4184543" cy="1569660"/>
          </a:xfrm>
          <a:prstGeom prst="rect">
            <a:avLst/>
          </a:prstGeom>
          <a:noFill/>
        </p:spPr>
        <p:txBody>
          <a:bodyPr wrap="none" rtlCol="0">
            <a:spAutoFit/>
          </a:bodyPr>
          <a:lstStyle/>
          <a:p>
            <a:r>
              <a:rPr lang="en-US" sz="4800" dirty="0">
                <a:latin typeface="Söhne"/>
              </a:rPr>
              <a:t>DATA CLEANING</a:t>
            </a:r>
            <a:endParaRPr lang="en-US" sz="4800" b="0" i="0" dirty="0">
              <a:effectLst/>
              <a:latin typeface="Söhne"/>
            </a:endParaRPr>
          </a:p>
          <a:p>
            <a:endParaRPr lang="en-IN" sz="4800" dirty="0">
              <a:latin typeface="Fira Sans Medium" panose="020B0603050000020004" pitchFamily="34" charset="0"/>
            </a:endParaRPr>
          </a:p>
        </p:txBody>
      </p:sp>
      <p:sp>
        <p:nvSpPr>
          <p:cNvPr id="46" name="TextBox 45">
            <a:extLst>
              <a:ext uri="{FF2B5EF4-FFF2-40B4-BE49-F238E27FC236}">
                <a16:creationId xmlns:a16="http://schemas.microsoft.com/office/drawing/2014/main" id="{7C0D6A78-1CDB-3211-79EF-F66691D51EE8}"/>
              </a:ext>
            </a:extLst>
          </p:cNvPr>
          <p:cNvSpPr txBox="1"/>
          <p:nvPr/>
        </p:nvSpPr>
        <p:spPr>
          <a:xfrm>
            <a:off x="423748" y="2334723"/>
            <a:ext cx="10537623" cy="2677656"/>
          </a:xfrm>
          <a:prstGeom prst="rect">
            <a:avLst/>
          </a:prstGeom>
          <a:noFill/>
        </p:spPr>
        <p:txBody>
          <a:bodyPr wrap="square" rtlCol="0">
            <a:spAutoFit/>
          </a:bodyPr>
          <a:lstStyle/>
          <a:p>
            <a:r>
              <a:rPr lang="en-US" sz="2800" b="0" i="0" dirty="0">
                <a:solidFill>
                  <a:srgbClr val="374151"/>
                </a:solidFill>
                <a:effectLst/>
                <a:latin typeface="Söhne"/>
              </a:rPr>
              <a:t>Data cleaning involved the removal of null values and duplicates from the dataset. This process enhances the dataset's reliability and ensures that the analysis is based on accurate and complete information. With null values and duplicates eliminated, the dataset is now more robust, providing a solid foundation for further analysis and decision-making in the context of the Amazon e-commerce business.</a:t>
            </a:r>
            <a:endParaRPr lang="en-US" sz="2800" dirty="0"/>
          </a:p>
        </p:txBody>
      </p:sp>
    </p:spTree>
    <p:extLst>
      <p:ext uri="{BB962C8B-B14F-4D97-AF65-F5344CB8AC3E}">
        <p14:creationId xmlns:p14="http://schemas.microsoft.com/office/powerpoint/2010/main" val="325302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81590" y="-222484"/>
            <a:ext cx="2302880" cy="7666161"/>
          </a:xfrm>
          <a:prstGeom prst="rect">
            <a:avLst/>
          </a:prstGeom>
        </p:spPr>
      </p:pic>
      <p:sp>
        <p:nvSpPr>
          <p:cNvPr id="20" name="TextBox 19">
            <a:extLst>
              <a:ext uri="{FF2B5EF4-FFF2-40B4-BE49-F238E27FC236}">
                <a16:creationId xmlns:a16="http://schemas.microsoft.com/office/drawing/2014/main" id="{C6C2E425-BB4B-45A0-A496-681679873C48}"/>
              </a:ext>
            </a:extLst>
          </p:cNvPr>
          <p:cNvSpPr txBox="1"/>
          <p:nvPr/>
        </p:nvSpPr>
        <p:spPr>
          <a:xfrm>
            <a:off x="584593" y="275962"/>
            <a:ext cx="7859780" cy="1077218"/>
          </a:xfrm>
          <a:prstGeom prst="rect">
            <a:avLst/>
          </a:prstGeom>
          <a:noFill/>
        </p:spPr>
        <p:txBody>
          <a:bodyPr wrap="none" rtlCol="0">
            <a:spAutoFit/>
          </a:bodyPr>
          <a:lstStyle/>
          <a:p>
            <a:r>
              <a:rPr lang="en-US" sz="2800" b="0" i="0" dirty="0">
                <a:solidFill>
                  <a:srgbClr val="374151"/>
                </a:solidFill>
                <a:effectLst/>
                <a:latin typeface="Söhne"/>
              </a:rPr>
              <a:t>Investigate the reasons behind order cancellations.</a:t>
            </a:r>
          </a:p>
          <a:p>
            <a:endParaRPr lang="en-IN" sz="3600" dirty="0">
              <a:latin typeface="Fira Sans Medium" panose="020B0603050000020004" pitchFamily="34" charset="0"/>
            </a:endParaRPr>
          </a:p>
        </p:txBody>
      </p:sp>
      <p:pic>
        <p:nvPicPr>
          <p:cNvPr id="43" name="Picture 42">
            <a:extLst>
              <a:ext uri="{FF2B5EF4-FFF2-40B4-BE49-F238E27FC236}">
                <a16:creationId xmlns:a16="http://schemas.microsoft.com/office/drawing/2014/main" id="{68B242DF-BD4F-DAAD-7349-BAA0BAEF9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59" y="2021984"/>
            <a:ext cx="5401429" cy="4486901"/>
          </a:xfrm>
          <a:prstGeom prst="rect">
            <a:avLst/>
          </a:prstGeom>
          <a:ln>
            <a:solidFill>
              <a:schemeClr val="accent4">
                <a:lumMod val="50000"/>
              </a:schemeClr>
            </a:solidFill>
          </a:ln>
        </p:spPr>
      </p:pic>
      <p:sp>
        <p:nvSpPr>
          <p:cNvPr id="46" name="TextBox 45">
            <a:extLst>
              <a:ext uri="{FF2B5EF4-FFF2-40B4-BE49-F238E27FC236}">
                <a16:creationId xmlns:a16="http://schemas.microsoft.com/office/drawing/2014/main" id="{7C0D6A78-1CDB-3211-79EF-F66691D51EE8}"/>
              </a:ext>
            </a:extLst>
          </p:cNvPr>
          <p:cNvSpPr txBox="1"/>
          <p:nvPr/>
        </p:nvSpPr>
        <p:spPr>
          <a:xfrm>
            <a:off x="423746" y="1228323"/>
            <a:ext cx="7334059" cy="646331"/>
          </a:xfrm>
          <a:prstGeom prst="rect">
            <a:avLst/>
          </a:prstGeom>
          <a:noFill/>
        </p:spPr>
        <p:txBody>
          <a:bodyPr wrap="none" rtlCol="0">
            <a:spAutoFit/>
          </a:bodyPr>
          <a:lstStyle/>
          <a:p>
            <a:r>
              <a:rPr lang="en-US" dirty="0"/>
              <a:t>We see there is not a large number of cancellation</a:t>
            </a:r>
          </a:p>
          <a:p>
            <a:r>
              <a:rPr lang="en-US" dirty="0"/>
              <a:t> as compared to the size of shipped orders but still we can optimize it more</a:t>
            </a:r>
          </a:p>
        </p:txBody>
      </p:sp>
      <p:sp>
        <p:nvSpPr>
          <p:cNvPr id="2" name="TextBox 1">
            <a:extLst>
              <a:ext uri="{FF2B5EF4-FFF2-40B4-BE49-F238E27FC236}">
                <a16:creationId xmlns:a16="http://schemas.microsoft.com/office/drawing/2014/main" id="{FE5CCE0D-696F-14BA-1AC5-CA7023B674A7}"/>
              </a:ext>
            </a:extLst>
          </p:cNvPr>
          <p:cNvSpPr txBox="1"/>
          <p:nvPr/>
        </p:nvSpPr>
        <p:spPr>
          <a:xfrm>
            <a:off x="6209177" y="2025597"/>
            <a:ext cx="3193823" cy="646331"/>
          </a:xfrm>
          <a:prstGeom prst="rect">
            <a:avLst/>
          </a:prstGeom>
          <a:noFill/>
        </p:spPr>
        <p:txBody>
          <a:bodyPr wrap="none" rtlCol="0">
            <a:spAutoFit/>
          </a:bodyPr>
          <a:lstStyle/>
          <a:p>
            <a:pPr marL="342900" indent="-342900">
              <a:buAutoNum type="arabicPeriod"/>
            </a:pPr>
            <a:r>
              <a:rPr lang="en-US" dirty="0"/>
              <a:t>No noticeable exception in </a:t>
            </a:r>
          </a:p>
          <a:p>
            <a:r>
              <a:rPr lang="en-US" dirty="0"/>
              <a:t>    state-wise cancellation record</a:t>
            </a:r>
          </a:p>
        </p:txBody>
      </p:sp>
      <p:sp>
        <p:nvSpPr>
          <p:cNvPr id="4" name="TextBox 3">
            <a:extLst>
              <a:ext uri="{FF2B5EF4-FFF2-40B4-BE49-F238E27FC236}">
                <a16:creationId xmlns:a16="http://schemas.microsoft.com/office/drawing/2014/main" id="{E3818722-B57B-70D1-3349-9A24B6B1A1DF}"/>
              </a:ext>
            </a:extLst>
          </p:cNvPr>
          <p:cNvSpPr txBox="1"/>
          <p:nvPr/>
        </p:nvSpPr>
        <p:spPr>
          <a:xfrm>
            <a:off x="6209177" y="2920845"/>
            <a:ext cx="3757824" cy="646331"/>
          </a:xfrm>
          <a:prstGeom prst="rect">
            <a:avLst/>
          </a:prstGeom>
          <a:noFill/>
        </p:spPr>
        <p:txBody>
          <a:bodyPr wrap="none" rtlCol="0">
            <a:spAutoFit/>
          </a:bodyPr>
          <a:lstStyle/>
          <a:p>
            <a:r>
              <a:rPr lang="en-US" dirty="0"/>
              <a:t>2.Set, Kurta and western dress are the</a:t>
            </a:r>
          </a:p>
          <a:p>
            <a:r>
              <a:rPr lang="en-US" dirty="0"/>
              <a:t>       top three ordered women-wear.</a:t>
            </a:r>
          </a:p>
        </p:txBody>
      </p:sp>
      <p:sp>
        <p:nvSpPr>
          <p:cNvPr id="5" name="TextBox 4">
            <a:extLst>
              <a:ext uri="{FF2B5EF4-FFF2-40B4-BE49-F238E27FC236}">
                <a16:creationId xmlns:a16="http://schemas.microsoft.com/office/drawing/2014/main" id="{1F5B19B5-5024-918F-ACD2-C4DF8C182E72}"/>
              </a:ext>
            </a:extLst>
          </p:cNvPr>
          <p:cNvSpPr txBox="1"/>
          <p:nvPr/>
        </p:nvSpPr>
        <p:spPr>
          <a:xfrm>
            <a:off x="6297414" y="3864449"/>
            <a:ext cx="3477299" cy="923330"/>
          </a:xfrm>
          <a:prstGeom prst="rect">
            <a:avLst/>
          </a:prstGeom>
          <a:noFill/>
        </p:spPr>
        <p:txBody>
          <a:bodyPr wrap="none" rtlCol="0">
            <a:spAutoFit/>
          </a:bodyPr>
          <a:lstStyle/>
          <a:p>
            <a:r>
              <a:rPr lang="en-US" dirty="0"/>
              <a:t>3. Set, Kurta and Western dress are</a:t>
            </a:r>
          </a:p>
          <a:p>
            <a:r>
              <a:rPr lang="en-US" dirty="0"/>
              <a:t>    cancelled most, which is </a:t>
            </a:r>
          </a:p>
          <a:p>
            <a:r>
              <a:rPr lang="en-US" dirty="0"/>
              <a:t>    understandable.</a:t>
            </a:r>
          </a:p>
        </p:txBody>
      </p:sp>
    </p:spTree>
    <p:extLst>
      <p:ext uri="{BB962C8B-B14F-4D97-AF65-F5344CB8AC3E}">
        <p14:creationId xmlns:p14="http://schemas.microsoft.com/office/powerpoint/2010/main" val="1247183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584593" y="150031"/>
            <a:ext cx="7859780" cy="1077218"/>
          </a:xfrm>
          <a:prstGeom prst="rect">
            <a:avLst/>
          </a:prstGeom>
          <a:noFill/>
        </p:spPr>
        <p:txBody>
          <a:bodyPr wrap="none" rtlCol="0">
            <a:spAutoFit/>
          </a:bodyPr>
          <a:lstStyle/>
          <a:p>
            <a:r>
              <a:rPr lang="en-US" sz="2800" b="0" i="0" dirty="0">
                <a:solidFill>
                  <a:srgbClr val="374151"/>
                </a:solidFill>
                <a:effectLst/>
                <a:latin typeface="Söhne"/>
              </a:rPr>
              <a:t>1.Investigate the reasons behind order cancellations.</a:t>
            </a:r>
          </a:p>
          <a:p>
            <a:endParaRPr lang="en-IN" sz="3600" dirty="0">
              <a:latin typeface="Fira Sans Medium" panose="020B0603050000020004" pitchFamily="34" charset="0"/>
            </a:endParaRPr>
          </a:p>
        </p:txBody>
      </p:sp>
      <p:graphicFrame>
        <p:nvGraphicFramePr>
          <p:cNvPr id="14" name="Table 13">
            <a:extLst>
              <a:ext uri="{FF2B5EF4-FFF2-40B4-BE49-F238E27FC236}">
                <a16:creationId xmlns:a16="http://schemas.microsoft.com/office/drawing/2014/main" id="{0731EB74-2981-2C08-4B79-BA1185004C56}"/>
              </a:ext>
            </a:extLst>
          </p:cNvPr>
          <p:cNvGraphicFramePr>
            <a:graphicFrameLocks noGrp="1"/>
          </p:cNvGraphicFramePr>
          <p:nvPr>
            <p:extLst>
              <p:ext uri="{D42A27DB-BD31-4B8C-83A1-F6EECF244321}">
                <p14:modId xmlns:p14="http://schemas.microsoft.com/office/powerpoint/2010/main" val="1828134828"/>
              </p:ext>
            </p:extLst>
          </p:nvPr>
        </p:nvGraphicFramePr>
        <p:xfrm>
          <a:off x="316373" y="814882"/>
          <a:ext cx="8128000" cy="519576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77548077"/>
                    </a:ext>
                  </a:extLst>
                </a:gridCol>
                <a:gridCol w="4064000">
                  <a:extLst>
                    <a:ext uri="{9D8B030D-6E8A-4147-A177-3AD203B41FA5}">
                      <a16:colId xmlns:a16="http://schemas.microsoft.com/office/drawing/2014/main" val="3995065741"/>
                    </a:ext>
                  </a:extLst>
                </a:gridCol>
              </a:tblGrid>
              <a:tr h="767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Garment category wise order distribution count</a:t>
                      </a:r>
                    </a:p>
                    <a:p>
                      <a:endParaRPr lang="en-US" dirty="0"/>
                    </a:p>
                  </a:txBody>
                  <a:tcPr>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Garment size wise order distribution count</a:t>
                      </a:r>
                    </a:p>
                    <a:p>
                      <a:endParaRPr lang="en-US" dirty="0"/>
                    </a:p>
                  </a:txBody>
                  <a:tcPr>
                    <a:solidFill>
                      <a:schemeClr val="tx1">
                        <a:lumMod val="75000"/>
                        <a:lumOff val="25000"/>
                      </a:schemeClr>
                    </a:solidFill>
                  </a:tcPr>
                </a:tc>
                <a:extLst>
                  <a:ext uri="{0D108BD9-81ED-4DB2-BD59-A6C34878D82A}">
                    <a16:rowId xmlns:a16="http://schemas.microsoft.com/office/drawing/2014/main" val="3776226262"/>
                  </a:ext>
                </a:extLst>
              </a:tr>
              <a:tr h="4281361">
                <a:tc>
                  <a:txBody>
                    <a:bodyPr/>
                    <a:lstStyle/>
                    <a:p>
                      <a:endParaRPr lang="en-US" dirty="0"/>
                    </a:p>
                  </a:txBody>
                  <a:tcPr>
                    <a:solidFill>
                      <a:srgbClr val="FFA542"/>
                    </a:solidFill>
                  </a:tcPr>
                </a:tc>
                <a:tc>
                  <a:txBody>
                    <a:bodyPr/>
                    <a:lstStyle/>
                    <a:p>
                      <a:endParaRPr lang="en-US" dirty="0"/>
                    </a:p>
                  </a:txBody>
                  <a:tcPr>
                    <a:solidFill>
                      <a:srgbClr val="FFA542"/>
                    </a:solidFill>
                  </a:tcPr>
                </a:tc>
                <a:extLst>
                  <a:ext uri="{0D108BD9-81ED-4DB2-BD59-A6C34878D82A}">
                    <a16:rowId xmlns:a16="http://schemas.microsoft.com/office/drawing/2014/main" val="3559315226"/>
                  </a:ext>
                </a:extLst>
              </a:tr>
            </a:tbl>
          </a:graphicData>
        </a:graphic>
      </p:graphicFrame>
      <p:sp>
        <p:nvSpPr>
          <p:cNvPr id="16" name="TextBox 15">
            <a:extLst>
              <a:ext uri="{FF2B5EF4-FFF2-40B4-BE49-F238E27FC236}">
                <a16:creationId xmlns:a16="http://schemas.microsoft.com/office/drawing/2014/main" id="{FC0AC0E7-9F37-A241-B39A-D0970CE13B32}"/>
              </a:ext>
            </a:extLst>
          </p:cNvPr>
          <p:cNvSpPr txBox="1"/>
          <p:nvPr/>
        </p:nvSpPr>
        <p:spPr>
          <a:xfrm>
            <a:off x="8444373" y="2076683"/>
            <a:ext cx="3747627" cy="2031325"/>
          </a:xfrm>
          <a:prstGeom prst="rect">
            <a:avLst/>
          </a:prstGeom>
          <a:noFill/>
        </p:spPr>
        <p:txBody>
          <a:bodyPr wrap="square" rtlCol="0">
            <a:spAutoFit/>
          </a:bodyPr>
          <a:lstStyle/>
          <a:p>
            <a:pPr marL="342900" indent="-342900">
              <a:buAutoNum type="arabicPeriod"/>
            </a:pPr>
            <a:r>
              <a:rPr lang="en-US" dirty="0"/>
              <a:t>Garment category wise order cancellation  is proportional to respective orders quantity.</a:t>
            </a:r>
          </a:p>
          <a:p>
            <a:pPr marL="342900" indent="-342900">
              <a:buAutoNum type="arabicPeriod"/>
            </a:pPr>
            <a:endParaRPr lang="en-US" dirty="0"/>
          </a:p>
          <a:p>
            <a:pPr marL="342900" indent="-342900">
              <a:buAutoNum type="arabicPeriod"/>
            </a:pPr>
            <a:r>
              <a:rPr lang="en-US" dirty="0"/>
              <a:t>Garment size wise cancellation is also similar to respective order quantity.</a:t>
            </a:r>
          </a:p>
        </p:txBody>
      </p:sp>
      <p:pic>
        <p:nvPicPr>
          <p:cNvPr id="4" name="Picture 3">
            <a:extLst>
              <a:ext uri="{FF2B5EF4-FFF2-40B4-BE49-F238E27FC236}">
                <a16:creationId xmlns:a16="http://schemas.microsoft.com/office/drawing/2014/main" id="{48B8087E-DC4A-0A75-E19A-322F18483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73" y="2046806"/>
            <a:ext cx="4004683" cy="3393675"/>
          </a:xfrm>
          <a:prstGeom prst="rect">
            <a:avLst/>
          </a:prstGeom>
        </p:spPr>
      </p:pic>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071846">
            <a:off x="4899600" y="417644"/>
            <a:ext cx="2302880" cy="12005710"/>
          </a:xfrm>
          <a:prstGeom prst="rect">
            <a:avLst/>
          </a:prstGeom>
        </p:spPr>
      </p:pic>
      <p:pic>
        <p:nvPicPr>
          <p:cNvPr id="2" name="Picture 1">
            <a:extLst>
              <a:ext uri="{FF2B5EF4-FFF2-40B4-BE49-F238E27FC236}">
                <a16:creationId xmlns:a16="http://schemas.microsoft.com/office/drawing/2014/main" id="{7F5C3ED3-E3C8-A60C-98EB-397CC4E5E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399" y="2109676"/>
            <a:ext cx="4086631" cy="3205823"/>
          </a:xfrm>
          <a:prstGeom prst="rect">
            <a:avLst/>
          </a:prstGeom>
        </p:spPr>
      </p:pic>
    </p:spTree>
    <p:extLst>
      <p:ext uri="{BB962C8B-B14F-4D97-AF65-F5344CB8AC3E}">
        <p14:creationId xmlns:p14="http://schemas.microsoft.com/office/powerpoint/2010/main" val="118519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C6C2E425-BB4B-45A0-A496-681679873C48}"/>
              </a:ext>
            </a:extLst>
          </p:cNvPr>
          <p:cNvSpPr txBox="1"/>
          <p:nvPr/>
        </p:nvSpPr>
        <p:spPr>
          <a:xfrm>
            <a:off x="584593" y="150031"/>
            <a:ext cx="7859780" cy="1077218"/>
          </a:xfrm>
          <a:prstGeom prst="rect">
            <a:avLst/>
          </a:prstGeom>
          <a:noFill/>
        </p:spPr>
        <p:txBody>
          <a:bodyPr wrap="none" rtlCol="0">
            <a:spAutoFit/>
          </a:bodyPr>
          <a:lstStyle/>
          <a:p>
            <a:r>
              <a:rPr lang="en-US" sz="2800" b="0" i="0" dirty="0">
                <a:solidFill>
                  <a:srgbClr val="374151"/>
                </a:solidFill>
                <a:effectLst/>
                <a:latin typeface="Söhne"/>
              </a:rPr>
              <a:t>1.Investigate the reasons behind order cancellations.</a:t>
            </a:r>
          </a:p>
          <a:p>
            <a:endParaRPr lang="en-IN" sz="3600" dirty="0">
              <a:latin typeface="Fira Sans Medium" panose="020B0603050000020004" pitchFamily="34" charset="0"/>
            </a:endParaRPr>
          </a:p>
        </p:txBody>
      </p:sp>
      <p:graphicFrame>
        <p:nvGraphicFramePr>
          <p:cNvPr id="14" name="Table 13">
            <a:extLst>
              <a:ext uri="{FF2B5EF4-FFF2-40B4-BE49-F238E27FC236}">
                <a16:creationId xmlns:a16="http://schemas.microsoft.com/office/drawing/2014/main" id="{0731EB74-2981-2C08-4B79-BA1185004C56}"/>
              </a:ext>
            </a:extLst>
          </p:cNvPr>
          <p:cNvGraphicFramePr>
            <a:graphicFrameLocks noGrp="1"/>
          </p:cNvGraphicFramePr>
          <p:nvPr>
            <p:extLst>
              <p:ext uri="{D42A27DB-BD31-4B8C-83A1-F6EECF244321}">
                <p14:modId xmlns:p14="http://schemas.microsoft.com/office/powerpoint/2010/main" val="2737255071"/>
              </p:ext>
            </p:extLst>
          </p:nvPr>
        </p:nvGraphicFramePr>
        <p:xfrm>
          <a:off x="316373" y="814882"/>
          <a:ext cx="6820408" cy="5048708"/>
        </p:xfrm>
        <a:graphic>
          <a:graphicData uri="http://schemas.openxmlformats.org/drawingml/2006/table">
            <a:tbl>
              <a:tblPr firstRow="1" bandRow="1">
                <a:tableStyleId>{5C22544A-7EE6-4342-B048-85BDC9FD1C3A}</a:tableStyleId>
              </a:tblPr>
              <a:tblGrid>
                <a:gridCol w="3410204">
                  <a:extLst>
                    <a:ext uri="{9D8B030D-6E8A-4147-A177-3AD203B41FA5}">
                      <a16:colId xmlns:a16="http://schemas.microsoft.com/office/drawing/2014/main" val="2577548077"/>
                    </a:ext>
                  </a:extLst>
                </a:gridCol>
                <a:gridCol w="3410204">
                  <a:extLst>
                    <a:ext uri="{9D8B030D-6E8A-4147-A177-3AD203B41FA5}">
                      <a16:colId xmlns:a16="http://schemas.microsoft.com/office/drawing/2014/main" val="3995065741"/>
                    </a:ext>
                  </a:extLst>
                </a:gridCol>
              </a:tblGrid>
              <a:tr h="767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Date wise order cancellation</a:t>
                      </a:r>
                    </a:p>
                    <a:p>
                      <a:endParaRPr lang="en-US" dirty="0"/>
                    </a:p>
                  </a:txBody>
                  <a:tcPr>
                    <a:solidFill>
                      <a:schemeClr val="tx1">
                        <a:lumMod val="75000"/>
                        <a:lumOff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Month wise order cancellation</a:t>
                      </a:r>
                    </a:p>
                    <a:p>
                      <a:endParaRPr lang="en-US" dirty="0"/>
                    </a:p>
                  </a:txBody>
                  <a:tcPr>
                    <a:solidFill>
                      <a:schemeClr val="tx1">
                        <a:lumMod val="75000"/>
                        <a:lumOff val="25000"/>
                      </a:schemeClr>
                    </a:solidFill>
                  </a:tcPr>
                </a:tc>
                <a:extLst>
                  <a:ext uri="{0D108BD9-81ED-4DB2-BD59-A6C34878D82A}">
                    <a16:rowId xmlns:a16="http://schemas.microsoft.com/office/drawing/2014/main" val="3776226262"/>
                  </a:ext>
                </a:extLst>
              </a:tr>
              <a:tr h="4281361">
                <a:tc>
                  <a:txBody>
                    <a:bodyPr/>
                    <a:lstStyle/>
                    <a:p>
                      <a:endParaRPr lang="en-US" dirty="0"/>
                    </a:p>
                  </a:txBody>
                  <a:tcPr>
                    <a:solidFill>
                      <a:srgbClr val="FFA542"/>
                    </a:solidFill>
                  </a:tcPr>
                </a:tc>
                <a:tc>
                  <a:txBody>
                    <a:bodyPr/>
                    <a:lstStyle/>
                    <a:p>
                      <a:endParaRPr lang="en-US" dirty="0"/>
                    </a:p>
                  </a:txBody>
                  <a:tcPr>
                    <a:solidFill>
                      <a:srgbClr val="FFA542"/>
                    </a:solidFill>
                  </a:tcPr>
                </a:tc>
                <a:extLst>
                  <a:ext uri="{0D108BD9-81ED-4DB2-BD59-A6C34878D82A}">
                    <a16:rowId xmlns:a16="http://schemas.microsoft.com/office/drawing/2014/main" val="3559315226"/>
                  </a:ext>
                </a:extLst>
              </a:tr>
            </a:tbl>
          </a:graphicData>
        </a:graphic>
      </p:graphicFrame>
      <p:sp>
        <p:nvSpPr>
          <p:cNvPr id="16" name="TextBox 15">
            <a:extLst>
              <a:ext uri="{FF2B5EF4-FFF2-40B4-BE49-F238E27FC236}">
                <a16:creationId xmlns:a16="http://schemas.microsoft.com/office/drawing/2014/main" id="{FC0AC0E7-9F37-A241-B39A-D0970CE13B32}"/>
              </a:ext>
            </a:extLst>
          </p:cNvPr>
          <p:cNvSpPr txBox="1"/>
          <p:nvPr/>
        </p:nvSpPr>
        <p:spPr>
          <a:xfrm>
            <a:off x="7127909" y="1186119"/>
            <a:ext cx="4999532" cy="646331"/>
          </a:xfrm>
          <a:prstGeom prst="rect">
            <a:avLst/>
          </a:prstGeom>
          <a:noFill/>
        </p:spPr>
        <p:txBody>
          <a:bodyPr wrap="square" rtlCol="0">
            <a:spAutoFit/>
          </a:bodyPr>
          <a:lstStyle/>
          <a:p>
            <a:pPr marL="342900" indent="-342900">
              <a:buAutoNum type="arabicPeriod"/>
            </a:pPr>
            <a:r>
              <a:rPr lang="en-US" dirty="0"/>
              <a:t>Date in the given dataset was not in datetime format, so following code was executed.</a:t>
            </a:r>
          </a:p>
        </p:txBody>
      </p:sp>
      <p:sp>
        <p:nvSpPr>
          <p:cNvPr id="17" name="TextBox 16">
            <a:extLst>
              <a:ext uri="{FF2B5EF4-FFF2-40B4-BE49-F238E27FC236}">
                <a16:creationId xmlns:a16="http://schemas.microsoft.com/office/drawing/2014/main" id="{588DD680-7019-3276-6641-59CF8E652756}"/>
              </a:ext>
            </a:extLst>
          </p:cNvPr>
          <p:cNvSpPr txBox="1"/>
          <p:nvPr/>
        </p:nvSpPr>
        <p:spPr>
          <a:xfrm>
            <a:off x="7151676" y="2483957"/>
            <a:ext cx="4199163" cy="646331"/>
          </a:xfrm>
          <a:prstGeom prst="rect">
            <a:avLst/>
          </a:prstGeom>
          <a:noFill/>
        </p:spPr>
        <p:txBody>
          <a:bodyPr wrap="none" rtlCol="0">
            <a:spAutoFit/>
          </a:bodyPr>
          <a:lstStyle/>
          <a:p>
            <a:r>
              <a:rPr lang="en-US" dirty="0"/>
              <a:t>2. On the first image we can see date-wise </a:t>
            </a:r>
          </a:p>
          <a:p>
            <a:r>
              <a:rPr lang="en-US" dirty="0"/>
              <a:t>    cancellation orders.</a:t>
            </a:r>
          </a:p>
        </p:txBody>
      </p:sp>
      <p:pic>
        <p:nvPicPr>
          <p:cNvPr id="28" name="Graphic 27">
            <a:extLst>
              <a:ext uri="{FF2B5EF4-FFF2-40B4-BE49-F238E27FC236}">
                <a16:creationId xmlns:a16="http://schemas.microsoft.com/office/drawing/2014/main" id="{ED0050DF-723B-4A1F-97B0-2DEE56B879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4810888" y="295055"/>
            <a:ext cx="2302880" cy="12005710"/>
          </a:xfrm>
          <a:prstGeom prst="rect">
            <a:avLst/>
          </a:prstGeom>
        </p:spPr>
      </p:pic>
      <p:sp>
        <p:nvSpPr>
          <p:cNvPr id="8" name="TextBox 7">
            <a:extLst>
              <a:ext uri="{FF2B5EF4-FFF2-40B4-BE49-F238E27FC236}">
                <a16:creationId xmlns:a16="http://schemas.microsoft.com/office/drawing/2014/main" id="{92A1AFDC-0884-EFAB-3BA7-DA2BD1FDC4BF}"/>
              </a:ext>
            </a:extLst>
          </p:cNvPr>
          <p:cNvSpPr txBox="1"/>
          <p:nvPr/>
        </p:nvSpPr>
        <p:spPr>
          <a:xfrm>
            <a:off x="7102326" y="3243431"/>
            <a:ext cx="4951997" cy="646331"/>
          </a:xfrm>
          <a:prstGeom prst="rect">
            <a:avLst/>
          </a:prstGeom>
          <a:noFill/>
        </p:spPr>
        <p:txBody>
          <a:bodyPr wrap="none" rtlCol="0">
            <a:spAutoFit/>
          </a:bodyPr>
          <a:lstStyle/>
          <a:p>
            <a:r>
              <a:rPr lang="en-US" dirty="0"/>
              <a:t>3.In second image we can we the </a:t>
            </a:r>
            <a:r>
              <a:rPr lang="en-US" dirty="0" err="1"/>
              <a:t>segerigated</a:t>
            </a:r>
            <a:r>
              <a:rPr lang="en-US" dirty="0"/>
              <a:t> data </a:t>
            </a:r>
          </a:p>
          <a:p>
            <a:r>
              <a:rPr lang="en-US" dirty="0"/>
              <a:t>    month-wise </a:t>
            </a:r>
          </a:p>
        </p:txBody>
      </p:sp>
      <p:pic>
        <p:nvPicPr>
          <p:cNvPr id="4" name="Picture 3">
            <a:extLst>
              <a:ext uri="{FF2B5EF4-FFF2-40B4-BE49-F238E27FC236}">
                <a16:creationId xmlns:a16="http://schemas.microsoft.com/office/drawing/2014/main" id="{C1019CFF-B3A6-B890-3A9B-490A88170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939" y="1792844"/>
            <a:ext cx="1623348" cy="3961454"/>
          </a:xfrm>
          <a:prstGeom prst="rect">
            <a:avLst/>
          </a:prstGeom>
        </p:spPr>
      </p:pic>
      <p:pic>
        <p:nvPicPr>
          <p:cNvPr id="7" name="Picture 6">
            <a:extLst>
              <a:ext uri="{FF2B5EF4-FFF2-40B4-BE49-F238E27FC236}">
                <a16:creationId xmlns:a16="http://schemas.microsoft.com/office/drawing/2014/main" id="{8FDF7F0B-3D67-0B41-33DD-F90255ABC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0167" y="1841454"/>
            <a:ext cx="4675016" cy="476435"/>
          </a:xfrm>
          <a:prstGeom prst="rect">
            <a:avLst/>
          </a:prstGeom>
        </p:spPr>
      </p:pic>
      <p:pic>
        <p:nvPicPr>
          <p:cNvPr id="10" name="Picture 9">
            <a:extLst>
              <a:ext uri="{FF2B5EF4-FFF2-40B4-BE49-F238E27FC236}">
                <a16:creationId xmlns:a16="http://schemas.microsoft.com/office/drawing/2014/main" id="{754F444A-2DC3-CE7A-0F3B-D44C4E4CB9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1782" y="1986174"/>
            <a:ext cx="2528640" cy="1796665"/>
          </a:xfrm>
          <a:prstGeom prst="rect">
            <a:avLst/>
          </a:prstGeom>
        </p:spPr>
      </p:pic>
      <p:sp>
        <p:nvSpPr>
          <p:cNvPr id="11" name="TextBox 10">
            <a:extLst>
              <a:ext uri="{FF2B5EF4-FFF2-40B4-BE49-F238E27FC236}">
                <a16:creationId xmlns:a16="http://schemas.microsoft.com/office/drawing/2014/main" id="{664C1C35-1A84-4229-D404-03A04168E121}"/>
              </a:ext>
            </a:extLst>
          </p:cNvPr>
          <p:cNvSpPr txBox="1"/>
          <p:nvPr/>
        </p:nvSpPr>
        <p:spPr>
          <a:xfrm>
            <a:off x="7136781" y="4026877"/>
            <a:ext cx="4576317" cy="1200329"/>
          </a:xfrm>
          <a:prstGeom prst="rect">
            <a:avLst/>
          </a:prstGeom>
          <a:noFill/>
        </p:spPr>
        <p:txBody>
          <a:bodyPr wrap="none" rtlCol="0">
            <a:spAutoFit/>
          </a:bodyPr>
          <a:lstStyle/>
          <a:p>
            <a:r>
              <a:rPr lang="en-US" dirty="0"/>
              <a:t>4. We can see there are large number of order </a:t>
            </a:r>
          </a:p>
          <a:p>
            <a:r>
              <a:rPr lang="en-US" dirty="0"/>
              <a:t>    cancellations on 3</a:t>
            </a:r>
            <a:r>
              <a:rPr lang="en-US" baseline="30000" dirty="0"/>
              <a:t>rd</a:t>
            </a:r>
            <a:r>
              <a:rPr lang="en-US" dirty="0"/>
              <a:t> and 4</a:t>
            </a:r>
            <a:r>
              <a:rPr lang="en-US" baseline="30000" dirty="0"/>
              <a:t>th</a:t>
            </a:r>
            <a:r>
              <a:rPr lang="en-US" dirty="0"/>
              <a:t> </a:t>
            </a:r>
            <a:r>
              <a:rPr lang="en-US" dirty="0" err="1"/>
              <a:t>May.Further</a:t>
            </a:r>
            <a:r>
              <a:rPr lang="en-US" dirty="0"/>
              <a:t> </a:t>
            </a:r>
          </a:p>
          <a:p>
            <a:r>
              <a:rPr lang="en-US" dirty="0"/>
              <a:t>    investigation of both days can bring </a:t>
            </a:r>
          </a:p>
          <a:p>
            <a:r>
              <a:rPr lang="en-US" dirty="0"/>
              <a:t>    important information to light. </a:t>
            </a:r>
          </a:p>
        </p:txBody>
      </p:sp>
      <p:sp>
        <p:nvSpPr>
          <p:cNvPr id="12" name="TextBox 11">
            <a:extLst>
              <a:ext uri="{FF2B5EF4-FFF2-40B4-BE49-F238E27FC236}">
                <a16:creationId xmlns:a16="http://schemas.microsoft.com/office/drawing/2014/main" id="{3F19276F-14CA-89D5-9573-FFE64C7FBA2C}"/>
              </a:ext>
            </a:extLst>
          </p:cNvPr>
          <p:cNvSpPr txBox="1"/>
          <p:nvPr/>
        </p:nvSpPr>
        <p:spPr>
          <a:xfrm>
            <a:off x="7151676" y="5396787"/>
            <a:ext cx="5020926" cy="646331"/>
          </a:xfrm>
          <a:prstGeom prst="rect">
            <a:avLst/>
          </a:prstGeom>
          <a:noFill/>
        </p:spPr>
        <p:txBody>
          <a:bodyPr wrap="none" rtlCol="0">
            <a:spAutoFit/>
          </a:bodyPr>
          <a:lstStyle/>
          <a:p>
            <a:r>
              <a:rPr lang="en-US" dirty="0"/>
              <a:t>5. April month has oddly large amount of cancelled </a:t>
            </a:r>
          </a:p>
          <a:p>
            <a:r>
              <a:rPr lang="en-US" dirty="0"/>
              <a:t>    order, further investigation is required.</a:t>
            </a:r>
          </a:p>
        </p:txBody>
      </p:sp>
    </p:spTree>
    <p:extLst>
      <p:ext uri="{BB962C8B-B14F-4D97-AF65-F5344CB8AC3E}">
        <p14:creationId xmlns:p14="http://schemas.microsoft.com/office/powerpoint/2010/main" val="3272438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TotalTime>
  <Words>1980</Words>
  <Application>Microsoft Office PowerPoint</Application>
  <PresentationFormat>Widescreen</PresentationFormat>
  <Paragraphs>240</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Microsoft JhengHei UI</vt:lpstr>
      <vt:lpstr>Tableau Light</vt:lpstr>
      <vt:lpstr>Calibri</vt:lpstr>
      <vt:lpstr>Roboto</vt:lpstr>
      <vt:lpstr>Fira Sans Medium</vt:lpstr>
      <vt:lpstr>Arial</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user</cp:lastModifiedBy>
  <cp:revision>208</cp:revision>
  <dcterms:created xsi:type="dcterms:W3CDTF">2021-11-17T09:33:18Z</dcterms:created>
  <dcterms:modified xsi:type="dcterms:W3CDTF">2023-12-26T06:12:35Z</dcterms:modified>
</cp:coreProperties>
</file>